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70"/>
  </p:notesMasterIdLst>
  <p:handoutMasterIdLst>
    <p:handoutMasterId r:id="rId71"/>
  </p:handoutMasterIdLst>
  <p:sldIdLst>
    <p:sldId id="262" r:id="rId2"/>
    <p:sldId id="313" r:id="rId3"/>
    <p:sldId id="267" r:id="rId4"/>
    <p:sldId id="349" r:id="rId5"/>
    <p:sldId id="339" r:id="rId6"/>
    <p:sldId id="343" r:id="rId7"/>
    <p:sldId id="332" r:id="rId8"/>
    <p:sldId id="350" r:id="rId9"/>
    <p:sldId id="351" r:id="rId10"/>
    <p:sldId id="352" r:id="rId11"/>
    <p:sldId id="272" r:id="rId12"/>
    <p:sldId id="338" r:id="rId13"/>
    <p:sldId id="269" r:id="rId14"/>
    <p:sldId id="333" r:id="rId15"/>
    <p:sldId id="270" r:id="rId16"/>
    <p:sldId id="334" r:id="rId17"/>
    <p:sldId id="308" r:id="rId18"/>
    <p:sldId id="354" r:id="rId19"/>
    <p:sldId id="362" r:id="rId20"/>
    <p:sldId id="345" r:id="rId21"/>
    <p:sldId id="344" r:id="rId22"/>
    <p:sldId id="355" r:id="rId23"/>
    <p:sldId id="353" r:id="rId24"/>
    <p:sldId id="273" r:id="rId25"/>
    <p:sldId id="346" r:id="rId26"/>
    <p:sldId id="274" r:id="rId27"/>
    <p:sldId id="315" r:id="rId28"/>
    <p:sldId id="275" r:id="rId29"/>
    <p:sldId id="276" r:id="rId30"/>
    <p:sldId id="278" r:id="rId31"/>
    <p:sldId id="335" r:id="rId32"/>
    <p:sldId id="279" r:id="rId33"/>
    <p:sldId id="363" r:id="rId34"/>
    <p:sldId id="364" r:id="rId35"/>
    <p:sldId id="336" r:id="rId36"/>
    <p:sldId id="280" r:id="rId37"/>
    <p:sldId id="347" r:id="rId38"/>
    <p:sldId id="281" r:id="rId39"/>
    <p:sldId id="330" r:id="rId40"/>
    <p:sldId id="282" r:id="rId41"/>
    <p:sldId id="284" r:id="rId42"/>
    <p:sldId id="341" r:id="rId43"/>
    <p:sldId id="288" r:id="rId44"/>
    <p:sldId id="342" r:id="rId45"/>
    <p:sldId id="289" r:id="rId46"/>
    <p:sldId id="337" r:id="rId47"/>
    <p:sldId id="290"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1" r:id="rId63"/>
    <p:sldId id="356" r:id="rId64"/>
    <p:sldId id="357" r:id="rId65"/>
    <p:sldId id="358" r:id="rId66"/>
    <p:sldId id="359" r:id="rId67"/>
    <p:sldId id="360" r:id="rId68"/>
    <p:sldId id="361" r:id="rId69"/>
  </p:sldIdLst>
  <p:sldSz cx="9144000" cy="5715000" type="screen16x10"/>
  <p:notesSz cx="6881813" cy="9296400"/>
  <p:custDataLst>
    <p:tags r:id="rId72"/>
  </p:custDataLst>
  <p:defaultTextStyle>
    <a:defPPr>
      <a:defRPr lang="en-US"/>
    </a:defPPr>
    <a:lvl1pPr algn="r" rtl="0" eaLnBrk="0" fontAlgn="base" hangingPunct="0">
      <a:spcBef>
        <a:spcPct val="0"/>
      </a:spcBef>
      <a:spcAft>
        <a:spcPct val="0"/>
      </a:spcAft>
      <a:defRPr sz="2496" kern="1200">
        <a:solidFill>
          <a:schemeClr val="tx1"/>
        </a:solidFill>
        <a:latin typeface="Arial" charset="0"/>
        <a:ea typeface="+mn-ea"/>
        <a:cs typeface="+mn-cs"/>
      </a:defRPr>
    </a:lvl1pPr>
    <a:lvl2pPr marL="475476" algn="r" rtl="0" eaLnBrk="0" fontAlgn="base" hangingPunct="0">
      <a:spcBef>
        <a:spcPct val="0"/>
      </a:spcBef>
      <a:spcAft>
        <a:spcPct val="0"/>
      </a:spcAft>
      <a:defRPr sz="2496" kern="1200">
        <a:solidFill>
          <a:schemeClr val="tx1"/>
        </a:solidFill>
        <a:latin typeface="Arial" charset="0"/>
        <a:ea typeface="+mn-ea"/>
        <a:cs typeface="+mn-cs"/>
      </a:defRPr>
    </a:lvl2pPr>
    <a:lvl3pPr marL="950953" algn="r" rtl="0" eaLnBrk="0" fontAlgn="base" hangingPunct="0">
      <a:spcBef>
        <a:spcPct val="0"/>
      </a:spcBef>
      <a:spcAft>
        <a:spcPct val="0"/>
      </a:spcAft>
      <a:defRPr sz="2496" kern="1200">
        <a:solidFill>
          <a:schemeClr val="tx1"/>
        </a:solidFill>
        <a:latin typeface="Arial" charset="0"/>
        <a:ea typeface="+mn-ea"/>
        <a:cs typeface="+mn-cs"/>
      </a:defRPr>
    </a:lvl3pPr>
    <a:lvl4pPr marL="1426428" algn="r" rtl="0" eaLnBrk="0" fontAlgn="base" hangingPunct="0">
      <a:spcBef>
        <a:spcPct val="0"/>
      </a:spcBef>
      <a:spcAft>
        <a:spcPct val="0"/>
      </a:spcAft>
      <a:defRPr sz="2496" kern="1200">
        <a:solidFill>
          <a:schemeClr val="tx1"/>
        </a:solidFill>
        <a:latin typeface="Arial" charset="0"/>
        <a:ea typeface="+mn-ea"/>
        <a:cs typeface="+mn-cs"/>
      </a:defRPr>
    </a:lvl4pPr>
    <a:lvl5pPr marL="1901904" algn="r" rtl="0" eaLnBrk="0" fontAlgn="base" hangingPunct="0">
      <a:spcBef>
        <a:spcPct val="0"/>
      </a:spcBef>
      <a:spcAft>
        <a:spcPct val="0"/>
      </a:spcAft>
      <a:defRPr sz="2496" kern="1200">
        <a:solidFill>
          <a:schemeClr val="tx1"/>
        </a:solidFill>
        <a:latin typeface="Arial" charset="0"/>
        <a:ea typeface="+mn-ea"/>
        <a:cs typeface="+mn-cs"/>
      </a:defRPr>
    </a:lvl5pPr>
    <a:lvl6pPr marL="2377381" algn="l" defTabSz="950953" rtl="0" eaLnBrk="1" latinLnBrk="0" hangingPunct="1">
      <a:defRPr sz="2496" kern="1200">
        <a:solidFill>
          <a:schemeClr val="tx1"/>
        </a:solidFill>
        <a:latin typeface="Arial" charset="0"/>
        <a:ea typeface="+mn-ea"/>
        <a:cs typeface="+mn-cs"/>
      </a:defRPr>
    </a:lvl6pPr>
    <a:lvl7pPr marL="2852857" algn="l" defTabSz="950953" rtl="0" eaLnBrk="1" latinLnBrk="0" hangingPunct="1">
      <a:defRPr sz="2496" kern="1200">
        <a:solidFill>
          <a:schemeClr val="tx1"/>
        </a:solidFill>
        <a:latin typeface="Arial" charset="0"/>
        <a:ea typeface="+mn-ea"/>
        <a:cs typeface="+mn-cs"/>
      </a:defRPr>
    </a:lvl7pPr>
    <a:lvl8pPr marL="3328333" algn="l" defTabSz="950953" rtl="0" eaLnBrk="1" latinLnBrk="0" hangingPunct="1">
      <a:defRPr sz="2496" kern="1200">
        <a:solidFill>
          <a:schemeClr val="tx1"/>
        </a:solidFill>
        <a:latin typeface="Arial" charset="0"/>
        <a:ea typeface="+mn-ea"/>
        <a:cs typeface="+mn-cs"/>
      </a:defRPr>
    </a:lvl8pPr>
    <a:lvl9pPr marL="3803809" algn="l" defTabSz="950953" rtl="0" eaLnBrk="1" latinLnBrk="0" hangingPunct="1">
      <a:defRPr sz="2496"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orient="horz" pos="1503" userDrawn="1">
          <p15:clr>
            <a:srgbClr val="A4A3A4"/>
          </p15:clr>
        </p15:guide>
        <p15:guide id="3" pos="2880" userDrawn="1">
          <p15:clr>
            <a:srgbClr val="A4A3A4"/>
          </p15:clr>
        </p15:guide>
        <p15:guide id="4" pos="192" userDrawn="1">
          <p15:clr>
            <a:srgbClr val="A4A3A4"/>
          </p15:clr>
        </p15:guide>
        <p15:guide id="5" pos="3323"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D7"/>
    <a:srgbClr val="004A37"/>
    <a:srgbClr val="00417E"/>
    <a:srgbClr val="F7955A"/>
    <a:srgbClr val="666699"/>
    <a:srgbClr val="0066CC"/>
    <a:srgbClr val="00487A"/>
    <a:srgbClr val="D333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3F1F30-D052-C544-92E9-E31757B91C42}" v="116" dt="2021-03-01T07:42:07.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4" autoAdjust="0"/>
    <p:restoredTop sz="93061" autoAdjust="0"/>
  </p:normalViewPr>
  <p:slideViewPr>
    <p:cSldViewPr>
      <p:cViewPr varScale="1">
        <p:scale>
          <a:sx n="143" d="100"/>
          <a:sy n="143" d="100"/>
        </p:scale>
        <p:origin x="688" y="184"/>
      </p:cViewPr>
      <p:guideLst>
        <p:guide orient="horz" pos="1008"/>
        <p:guide orient="horz" pos="1503"/>
        <p:guide pos="2880"/>
        <p:guide pos="192"/>
        <p:guide pos="332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p:cViewPr varScale="1">
        <p:scale>
          <a:sx n="44" d="100"/>
          <a:sy n="44" d="100"/>
        </p:scale>
        <p:origin x="-2309" y="-7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f. CHAN Kwok Sum" userId="91ea7299-cde0-44d4-9713-f5679e0bc653" providerId="ADAL" clId="{AC3F1F30-D052-C544-92E9-E31757B91C42}"/>
    <pc:docChg chg="custSel modSld">
      <pc:chgData name="Prof. CHAN Kwok Sum" userId="91ea7299-cde0-44d4-9713-f5679e0bc653" providerId="ADAL" clId="{AC3F1F30-D052-C544-92E9-E31757B91C42}" dt="2021-03-01T07:56:14.512" v="377" actId="20577"/>
      <pc:docMkLst>
        <pc:docMk/>
      </pc:docMkLst>
      <pc:sldChg chg="modSp mod">
        <pc:chgData name="Prof. CHAN Kwok Sum" userId="91ea7299-cde0-44d4-9713-f5679e0bc653" providerId="ADAL" clId="{AC3F1F30-D052-C544-92E9-E31757B91C42}" dt="2021-03-01T07:56:14.512" v="377" actId="20577"/>
        <pc:sldMkLst>
          <pc:docMk/>
          <pc:sldMk cId="2701223315" sldId="334"/>
        </pc:sldMkLst>
        <pc:spChg chg="mod">
          <ac:chgData name="Prof. CHAN Kwok Sum" userId="91ea7299-cde0-44d4-9713-f5679e0bc653" providerId="ADAL" clId="{AC3F1F30-D052-C544-92E9-E31757B91C42}" dt="2021-03-01T07:56:14.512" v="377" actId="20577"/>
          <ac:spMkLst>
            <pc:docMk/>
            <pc:sldMk cId="2701223315" sldId="334"/>
            <ac:spMk id="3" creationId="{00000000-0000-0000-0000-000000000000}"/>
          </ac:spMkLst>
        </pc:spChg>
      </pc:sldChg>
      <pc:sldChg chg="modSp mod">
        <pc:chgData name="Prof. CHAN Kwok Sum" userId="91ea7299-cde0-44d4-9713-f5679e0bc653" providerId="ADAL" clId="{AC3F1F30-D052-C544-92E9-E31757B91C42}" dt="2021-02-28T03:11:00.418" v="4" actId="20577"/>
        <pc:sldMkLst>
          <pc:docMk/>
          <pc:sldMk cId="3433805840" sldId="343"/>
        </pc:sldMkLst>
        <pc:spChg chg="mod">
          <ac:chgData name="Prof. CHAN Kwok Sum" userId="91ea7299-cde0-44d4-9713-f5679e0bc653" providerId="ADAL" clId="{AC3F1F30-D052-C544-92E9-E31757B91C42}" dt="2021-02-28T03:11:00.418" v="4" actId="20577"/>
          <ac:spMkLst>
            <pc:docMk/>
            <pc:sldMk cId="3433805840" sldId="343"/>
            <ac:spMk id="2" creationId="{00000000-0000-0000-0000-000000000000}"/>
          </ac:spMkLst>
        </pc:spChg>
      </pc:sldChg>
      <pc:sldChg chg="modSp mod">
        <pc:chgData name="Prof. CHAN Kwok Sum" userId="91ea7299-cde0-44d4-9713-f5679e0bc653" providerId="ADAL" clId="{AC3F1F30-D052-C544-92E9-E31757B91C42}" dt="2021-03-01T07:42:07.177" v="338" actId="20577"/>
        <pc:sldMkLst>
          <pc:docMk/>
          <pc:sldMk cId="387521988" sldId="352"/>
        </pc:sldMkLst>
        <pc:spChg chg="mod">
          <ac:chgData name="Prof. CHAN Kwok Sum" userId="91ea7299-cde0-44d4-9713-f5679e0bc653" providerId="ADAL" clId="{AC3F1F30-D052-C544-92E9-E31757B91C42}" dt="2021-03-01T07:41:26.196" v="334" actId="404"/>
          <ac:spMkLst>
            <pc:docMk/>
            <pc:sldMk cId="387521988" sldId="352"/>
            <ac:spMk id="2" creationId="{FCCB2F5F-26D2-7B4D-BB17-489A05F0B4AA}"/>
          </ac:spMkLst>
        </pc:spChg>
        <pc:spChg chg="mod">
          <ac:chgData name="Prof. CHAN Kwok Sum" userId="91ea7299-cde0-44d4-9713-f5679e0bc653" providerId="ADAL" clId="{AC3F1F30-D052-C544-92E9-E31757B91C42}" dt="2021-03-01T07:41:36.799" v="337" actId="1076"/>
          <ac:spMkLst>
            <pc:docMk/>
            <pc:sldMk cId="387521988" sldId="352"/>
            <ac:spMk id="25602" creationId="{00000000-0000-0000-0000-000000000000}"/>
          </ac:spMkLst>
        </pc:spChg>
        <pc:spChg chg="mod">
          <ac:chgData name="Prof. CHAN Kwok Sum" userId="91ea7299-cde0-44d4-9713-f5679e0bc653" providerId="ADAL" clId="{AC3F1F30-D052-C544-92E9-E31757B91C42}" dt="2021-03-01T07:42:07.177" v="338" actId="20577"/>
          <ac:spMkLst>
            <pc:docMk/>
            <pc:sldMk cId="387521988" sldId="352"/>
            <ac:spMk id="25603" creationId="{00000000-0000-0000-0000-000000000000}"/>
          </ac:spMkLst>
        </pc:spChg>
        <pc:picChg chg="mod">
          <ac:chgData name="Prof. CHAN Kwok Sum" userId="91ea7299-cde0-44d4-9713-f5679e0bc653" providerId="ADAL" clId="{AC3F1F30-D052-C544-92E9-E31757B91C42}" dt="2021-03-01T07:41:19.867" v="332" actId="1076"/>
          <ac:picMkLst>
            <pc:docMk/>
            <pc:sldMk cId="387521988" sldId="352"/>
            <ac:picMk id="3"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82913" cy="465138"/>
          </a:xfrm>
          <a:prstGeom prst="rect">
            <a:avLst/>
          </a:prstGeom>
          <a:noFill/>
          <a:ln>
            <a:noFill/>
          </a:ln>
          <a:effectLst/>
        </p:spPr>
        <p:txBody>
          <a:bodyPr vert="horz" wrap="square" lIns="92446" tIns="46223" rIns="92446" bIns="46223" numCol="1" anchor="t" anchorCtr="0" compatLnSpc="1">
            <a:prstTxWarp prst="textNoShape">
              <a:avLst/>
            </a:prstTxWarp>
          </a:bodyPr>
          <a:lstStyle>
            <a:lvl1pPr algn="l">
              <a:defRPr kumimoji="1" sz="1200">
                <a:latin typeface="Times New Roman" pitchFamily="84" charset="0"/>
              </a:defRPr>
            </a:lvl1pPr>
          </a:lstStyle>
          <a:p>
            <a:pPr>
              <a:defRPr/>
            </a:pPr>
            <a:endParaRPr lang="en-US"/>
          </a:p>
        </p:txBody>
      </p:sp>
      <p:sp>
        <p:nvSpPr>
          <p:cNvPr id="32771" name="Rectangle 3"/>
          <p:cNvSpPr>
            <a:spLocks noGrp="1" noChangeArrowheads="1"/>
          </p:cNvSpPr>
          <p:nvPr>
            <p:ph type="dt" sz="quarter" idx="1"/>
          </p:nvPr>
        </p:nvSpPr>
        <p:spPr bwMode="auto">
          <a:xfrm>
            <a:off x="3900488" y="0"/>
            <a:ext cx="2981325" cy="465138"/>
          </a:xfrm>
          <a:prstGeom prst="rect">
            <a:avLst/>
          </a:prstGeom>
          <a:noFill/>
          <a:ln>
            <a:noFill/>
          </a:ln>
          <a:effectLst/>
        </p:spPr>
        <p:txBody>
          <a:bodyPr vert="horz" wrap="square" lIns="92446" tIns="46223" rIns="92446" bIns="46223" numCol="1" anchor="t" anchorCtr="0" compatLnSpc="1">
            <a:prstTxWarp prst="textNoShape">
              <a:avLst/>
            </a:prstTxWarp>
          </a:bodyPr>
          <a:lstStyle>
            <a:lvl1pPr>
              <a:defRPr kumimoji="1" sz="1200">
                <a:latin typeface="Times New Roman" pitchFamily="84" charset="0"/>
              </a:defRPr>
            </a:lvl1pPr>
          </a:lstStyle>
          <a:p>
            <a:pPr>
              <a:defRPr/>
            </a:pPr>
            <a:endParaRPr lang="en-US"/>
          </a:p>
        </p:txBody>
      </p:sp>
      <p:sp>
        <p:nvSpPr>
          <p:cNvPr id="32772" name="Rectangle 4"/>
          <p:cNvSpPr>
            <a:spLocks noGrp="1" noChangeArrowheads="1"/>
          </p:cNvSpPr>
          <p:nvPr>
            <p:ph type="ftr" sz="quarter" idx="2"/>
          </p:nvPr>
        </p:nvSpPr>
        <p:spPr bwMode="auto">
          <a:xfrm>
            <a:off x="0" y="8831263"/>
            <a:ext cx="2982913" cy="465137"/>
          </a:xfrm>
          <a:prstGeom prst="rect">
            <a:avLst/>
          </a:prstGeom>
          <a:noFill/>
          <a:ln>
            <a:noFill/>
          </a:ln>
          <a:effectLst/>
        </p:spPr>
        <p:txBody>
          <a:bodyPr vert="horz" wrap="square" lIns="92446" tIns="46223" rIns="92446" bIns="46223" numCol="1" anchor="b" anchorCtr="0" compatLnSpc="1">
            <a:prstTxWarp prst="textNoShape">
              <a:avLst/>
            </a:prstTxWarp>
          </a:bodyPr>
          <a:lstStyle>
            <a:lvl1pPr algn="l">
              <a:defRPr kumimoji="1" sz="1200">
                <a:latin typeface="Times New Roman" pitchFamily="84" charset="0"/>
              </a:defRPr>
            </a:lvl1pPr>
          </a:lstStyle>
          <a:p>
            <a:pPr>
              <a:defRPr/>
            </a:pPr>
            <a:endParaRPr lang="en-US"/>
          </a:p>
        </p:txBody>
      </p:sp>
      <p:sp>
        <p:nvSpPr>
          <p:cNvPr id="32773" name="Rectangle 5"/>
          <p:cNvSpPr>
            <a:spLocks noGrp="1" noChangeArrowheads="1"/>
          </p:cNvSpPr>
          <p:nvPr>
            <p:ph type="sldNum" sz="quarter" idx="3"/>
          </p:nvPr>
        </p:nvSpPr>
        <p:spPr bwMode="auto">
          <a:xfrm>
            <a:off x="3900488" y="8831263"/>
            <a:ext cx="2981325" cy="465137"/>
          </a:xfrm>
          <a:prstGeom prst="rect">
            <a:avLst/>
          </a:prstGeom>
          <a:noFill/>
          <a:ln>
            <a:noFill/>
          </a:ln>
          <a:effectLst/>
        </p:spPr>
        <p:txBody>
          <a:bodyPr vert="horz" wrap="square" lIns="92446" tIns="46223" rIns="92446" bIns="46223" numCol="1" anchor="b" anchorCtr="0" compatLnSpc="1">
            <a:prstTxWarp prst="textNoShape">
              <a:avLst/>
            </a:prstTxWarp>
          </a:bodyPr>
          <a:lstStyle>
            <a:lvl1pPr>
              <a:defRPr kumimoji="1" sz="1200">
                <a:latin typeface="Times New Roman" pitchFamily="84" charset="0"/>
              </a:defRPr>
            </a:lvl1pPr>
          </a:lstStyle>
          <a:p>
            <a:pPr>
              <a:defRPr/>
            </a:pPr>
            <a:fld id="{133E01A6-8B61-4357-A24B-684ECF2F3F12}" type="slidenum">
              <a:rPr lang="en-US"/>
              <a:pPr>
                <a:defRPr/>
              </a:pPr>
              <a:t>‹#›</a:t>
            </a:fld>
            <a:endParaRPr lang="en-US"/>
          </a:p>
        </p:txBody>
      </p:sp>
    </p:spTree>
    <p:extLst>
      <p:ext uri="{BB962C8B-B14F-4D97-AF65-F5344CB8AC3E}">
        <p14:creationId xmlns:p14="http://schemas.microsoft.com/office/powerpoint/2010/main" val="186284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82913" cy="465138"/>
          </a:xfrm>
          <a:prstGeom prst="rect">
            <a:avLst/>
          </a:prstGeom>
          <a:noFill/>
          <a:ln>
            <a:noFill/>
          </a:ln>
          <a:effectLst/>
        </p:spPr>
        <p:txBody>
          <a:bodyPr vert="horz" wrap="square" lIns="92446" tIns="46223" rIns="92446" bIns="46223" numCol="1" anchor="t" anchorCtr="0" compatLnSpc="1">
            <a:prstTxWarp prst="textNoShape">
              <a:avLst/>
            </a:prstTxWarp>
          </a:bodyPr>
          <a:lstStyle>
            <a:lvl1pPr algn="l">
              <a:defRPr sz="1200">
                <a:latin typeface="Times New Roman" pitchFamily="84" charset="0"/>
              </a:defRPr>
            </a:lvl1pPr>
          </a:lstStyle>
          <a:p>
            <a:pPr>
              <a:defRPr/>
            </a:pPr>
            <a:endParaRPr lang="en-US"/>
          </a:p>
        </p:txBody>
      </p:sp>
      <p:sp>
        <p:nvSpPr>
          <p:cNvPr id="37891" name="Rectangle 3"/>
          <p:cNvSpPr>
            <a:spLocks noGrp="1" noRot="1" noChangeAspect="1" noChangeArrowheads="1"/>
          </p:cNvSpPr>
          <p:nvPr>
            <p:ph type="sldImg" idx="2"/>
          </p:nvPr>
        </p:nvSpPr>
        <p:spPr bwMode="auto">
          <a:xfrm>
            <a:off x="652463" y="696913"/>
            <a:ext cx="5578475" cy="3486150"/>
          </a:xfrm>
          <a:prstGeom prst="rect">
            <a:avLst/>
          </a:prstGeom>
          <a:noFill/>
          <a:ln w="9525">
            <a:solidFill>
              <a:srgbClr val="000000"/>
            </a:solidFill>
            <a:miter lim="800000"/>
            <a:headEnd/>
            <a:tailEnd/>
          </a:ln>
        </p:spPr>
      </p:sp>
      <p:sp>
        <p:nvSpPr>
          <p:cNvPr id="2052" name="Rectangle 4"/>
          <p:cNvSpPr>
            <a:spLocks noGrp="1" noChangeArrowheads="1"/>
          </p:cNvSpPr>
          <p:nvPr>
            <p:ph type="body" sz="quarter" idx="3"/>
          </p:nvPr>
        </p:nvSpPr>
        <p:spPr bwMode="auto">
          <a:xfrm>
            <a:off x="917575" y="4416425"/>
            <a:ext cx="5046663" cy="4183063"/>
          </a:xfrm>
          <a:prstGeom prst="rect">
            <a:avLst/>
          </a:prstGeom>
          <a:noFill/>
          <a:ln>
            <a:noFill/>
          </a:ln>
          <a:effectLst/>
        </p:spPr>
        <p:txBody>
          <a:bodyPr vert="horz" wrap="square" lIns="92446" tIns="46223" rIns="92446" bIns="462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3" name="Rectangle 5"/>
          <p:cNvSpPr>
            <a:spLocks noGrp="1" noChangeArrowheads="1"/>
          </p:cNvSpPr>
          <p:nvPr>
            <p:ph type="dt" idx="1"/>
          </p:nvPr>
        </p:nvSpPr>
        <p:spPr bwMode="auto">
          <a:xfrm>
            <a:off x="3900488" y="0"/>
            <a:ext cx="2981325" cy="465138"/>
          </a:xfrm>
          <a:prstGeom prst="rect">
            <a:avLst/>
          </a:prstGeom>
          <a:noFill/>
          <a:ln>
            <a:noFill/>
          </a:ln>
          <a:effectLst/>
        </p:spPr>
        <p:txBody>
          <a:bodyPr vert="horz" wrap="square" lIns="92446" tIns="46223" rIns="92446" bIns="46223" numCol="1" anchor="t" anchorCtr="0" compatLnSpc="1">
            <a:prstTxWarp prst="textNoShape">
              <a:avLst/>
            </a:prstTxWarp>
          </a:bodyPr>
          <a:lstStyle>
            <a:lvl1pPr>
              <a:defRPr sz="1200">
                <a:latin typeface="Times New Roman" pitchFamily="84" charset="0"/>
              </a:defRPr>
            </a:lvl1pPr>
          </a:lstStyle>
          <a:p>
            <a:pPr>
              <a:defRPr/>
            </a:pPr>
            <a:endParaRPr lang="en-US"/>
          </a:p>
        </p:txBody>
      </p:sp>
      <p:sp>
        <p:nvSpPr>
          <p:cNvPr id="2054" name="Rectangle 6"/>
          <p:cNvSpPr>
            <a:spLocks noGrp="1" noChangeArrowheads="1"/>
          </p:cNvSpPr>
          <p:nvPr>
            <p:ph type="ftr" sz="quarter" idx="4"/>
          </p:nvPr>
        </p:nvSpPr>
        <p:spPr bwMode="auto">
          <a:xfrm>
            <a:off x="0" y="8831263"/>
            <a:ext cx="2982913" cy="465137"/>
          </a:xfrm>
          <a:prstGeom prst="rect">
            <a:avLst/>
          </a:prstGeom>
          <a:noFill/>
          <a:ln>
            <a:noFill/>
          </a:ln>
          <a:effectLst/>
        </p:spPr>
        <p:txBody>
          <a:bodyPr vert="horz" wrap="square" lIns="92446" tIns="46223" rIns="92446" bIns="46223" numCol="1" anchor="b" anchorCtr="0" compatLnSpc="1">
            <a:prstTxWarp prst="textNoShape">
              <a:avLst/>
            </a:prstTxWarp>
          </a:bodyPr>
          <a:lstStyle>
            <a:lvl1pPr algn="l">
              <a:defRPr sz="1200">
                <a:latin typeface="Times New Roman" pitchFamily="84" charset="0"/>
              </a:defRPr>
            </a:lvl1pPr>
          </a:lstStyle>
          <a:p>
            <a:pPr>
              <a:defRPr/>
            </a:pPr>
            <a:endParaRPr lang="en-US"/>
          </a:p>
        </p:txBody>
      </p:sp>
      <p:sp>
        <p:nvSpPr>
          <p:cNvPr id="2055" name="Rectangle 7"/>
          <p:cNvSpPr>
            <a:spLocks noGrp="1" noChangeArrowheads="1"/>
          </p:cNvSpPr>
          <p:nvPr>
            <p:ph type="sldNum" sz="quarter" idx="5"/>
          </p:nvPr>
        </p:nvSpPr>
        <p:spPr bwMode="auto">
          <a:xfrm>
            <a:off x="3900488" y="8831263"/>
            <a:ext cx="2981325" cy="465137"/>
          </a:xfrm>
          <a:prstGeom prst="rect">
            <a:avLst/>
          </a:prstGeom>
          <a:noFill/>
          <a:ln>
            <a:noFill/>
          </a:ln>
          <a:effectLst/>
        </p:spPr>
        <p:txBody>
          <a:bodyPr vert="horz" wrap="square" lIns="92446" tIns="46223" rIns="92446" bIns="46223" numCol="1" anchor="b" anchorCtr="0" compatLnSpc="1">
            <a:prstTxWarp prst="textNoShape">
              <a:avLst/>
            </a:prstTxWarp>
          </a:bodyPr>
          <a:lstStyle>
            <a:lvl1pPr>
              <a:defRPr sz="1200">
                <a:latin typeface="Times New Roman" pitchFamily="84" charset="0"/>
              </a:defRPr>
            </a:lvl1pPr>
          </a:lstStyle>
          <a:p>
            <a:pPr>
              <a:defRPr/>
            </a:pPr>
            <a:fld id="{450FA3BF-3FB8-4014-8A96-DB2EA5435699}" type="slidenum">
              <a:rPr lang="en-US"/>
              <a:pPr>
                <a:defRPr/>
              </a:pPr>
              <a:t>‹#›</a:t>
            </a:fld>
            <a:endParaRPr lang="en-US"/>
          </a:p>
        </p:txBody>
      </p:sp>
    </p:spTree>
    <p:extLst>
      <p:ext uri="{BB962C8B-B14F-4D97-AF65-F5344CB8AC3E}">
        <p14:creationId xmlns:p14="http://schemas.microsoft.com/office/powerpoint/2010/main" val="16146673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48" kern="1200">
        <a:solidFill>
          <a:schemeClr val="tx1"/>
        </a:solidFill>
        <a:latin typeface="Times New Roman" charset="0"/>
        <a:ea typeface="+mn-ea"/>
        <a:cs typeface="+mn-cs"/>
      </a:defRPr>
    </a:lvl1pPr>
    <a:lvl2pPr marL="475476" algn="l" rtl="0" eaLnBrk="0" fontAlgn="base" hangingPunct="0">
      <a:spcBef>
        <a:spcPct val="30000"/>
      </a:spcBef>
      <a:spcAft>
        <a:spcPct val="0"/>
      </a:spcAft>
      <a:defRPr kumimoji="1" sz="1248" kern="1200">
        <a:solidFill>
          <a:schemeClr val="tx1"/>
        </a:solidFill>
        <a:latin typeface="Times New Roman" charset="0"/>
        <a:ea typeface="+mn-ea"/>
        <a:cs typeface="+mn-cs"/>
      </a:defRPr>
    </a:lvl2pPr>
    <a:lvl3pPr marL="950953" algn="l" rtl="0" eaLnBrk="0" fontAlgn="base" hangingPunct="0">
      <a:spcBef>
        <a:spcPct val="30000"/>
      </a:spcBef>
      <a:spcAft>
        <a:spcPct val="0"/>
      </a:spcAft>
      <a:defRPr kumimoji="1" sz="1248" kern="1200">
        <a:solidFill>
          <a:schemeClr val="tx1"/>
        </a:solidFill>
        <a:latin typeface="Times New Roman" charset="0"/>
        <a:ea typeface="+mn-ea"/>
        <a:cs typeface="+mn-cs"/>
      </a:defRPr>
    </a:lvl3pPr>
    <a:lvl4pPr marL="1426428" algn="l" rtl="0" eaLnBrk="0" fontAlgn="base" hangingPunct="0">
      <a:spcBef>
        <a:spcPct val="30000"/>
      </a:spcBef>
      <a:spcAft>
        <a:spcPct val="0"/>
      </a:spcAft>
      <a:defRPr kumimoji="1" sz="1248" kern="1200">
        <a:solidFill>
          <a:schemeClr val="tx1"/>
        </a:solidFill>
        <a:latin typeface="Times New Roman" charset="0"/>
        <a:ea typeface="+mn-ea"/>
        <a:cs typeface="+mn-cs"/>
      </a:defRPr>
    </a:lvl4pPr>
    <a:lvl5pPr marL="1901904" algn="l" rtl="0" eaLnBrk="0" fontAlgn="base" hangingPunct="0">
      <a:spcBef>
        <a:spcPct val="30000"/>
      </a:spcBef>
      <a:spcAft>
        <a:spcPct val="0"/>
      </a:spcAft>
      <a:defRPr kumimoji="1" sz="1248" kern="1200">
        <a:solidFill>
          <a:schemeClr val="tx1"/>
        </a:solidFill>
        <a:latin typeface="Times New Roman" charset="0"/>
        <a:ea typeface="+mn-ea"/>
        <a:cs typeface="+mn-cs"/>
      </a:defRPr>
    </a:lvl5pPr>
    <a:lvl6pPr marL="2377381" algn="l" defTabSz="950953" rtl="0" eaLnBrk="1" latinLnBrk="0" hangingPunct="1">
      <a:defRPr sz="1248" kern="1200">
        <a:solidFill>
          <a:schemeClr val="tx1"/>
        </a:solidFill>
        <a:latin typeface="+mn-lt"/>
        <a:ea typeface="+mn-ea"/>
        <a:cs typeface="+mn-cs"/>
      </a:defRPr>
    </a:lvl6pPr>
    <a:lvl7pPr marL="2852857" algn="l" defTabSz="950953" rtl="0" eaLnBrk="1" latinLnBrk="0" hangingPunct="1">
      <a:defRPr sz="1248" kern="1200">
        <a:solidFill>
          <a:schemeClr val="tx1"/>
        </a:solidFill>
        <a:latin typeface="+mn-lt"/>
        <a:ea typeface="+mn-ea"/>
        <a:cs typeface="+mn-cs"/>
      </a:defRPr>
    </a:lvl7pPr>
    <a:lvl8pPr marL="3328333" algn="l" defTabSz="950953" rtl="0" eaLnBrk="1" latinLnBrk="0" hangingPunct="1">
      <a:defRPr sz="1248" kern="1200">
        <a:solidFill>
          <a:schemeClr val="tx1"/>
        </a:solidFill>
        <a:latin typeface="+mn-lt"/>
        <a:ea typeface="+mn-ea"/>
        <a:cs typeface="+mn-cs"/>
      </a:defRPr>
    </a:lvl8pPr>
    <a:lvl9pPr marL="3803809" algn="l" defTabSz="950953" rtl="0" eaLnBrk="1" latinLnBrk="0" hangingPunct="1">
      <a:defRPr sz="124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12700" cap="sq">
            <a:miter lim="800000"/>
            <a:headEnd type="none" w="sm" len="sm"/>
            <a:tailEnd type="none" w="sm" len="sm"/>
          </a:ln>
        </p:spPr>
        <p:txBody>
          <a:bodyPr/>
          <a:lstStyle/>
          <a:p>
            <a:fld id="{4E2960BD-0CAA-4186-9DE7-DE7EF162798F}" type="slidenum">
              <a:rPr lang="en-US" smtClean="0">
                <a:latin typeface="Times New Roman" pitchFamily="18" charset="0"/>
              </a:rPr>
              <a:pPr/>
              <a:t>1</a:t>
            </a:fld>
            <a:endParaRPr lang="en-US">
              <a:latin typeface="Times New Roman" pitchFamily="18" charset="0"/>
            </a:endParaRPr>
          </a:p>
        </p:txBody>
      </p:sp>
      <p:sp>
        <p:nvSpPr>
          <p:cNvPr id="38915" name="Rectangle 2"/>
          <p:cNvSpPr>
            <a:spLocks noGrp="1" noRot="1" noChangeAspect="1" noChangeArrowheads="1" noTextEdit="1"/>
          </p:cNvSpPr>
          <p:nvPr>
            <p:ph type="sldImg"/>
          </p:nvPr>
        </p:nvSpPr>
        <p:spPr>
          <a:xfrm>
            <a:off x="652463" y="696913"/>
            <a:ext cx="5578475" cy="3486150"/>
          </a:xfrm>
          <a:ln/>
        </p:spPr>
      </p:sp>
      <p:sp>
        <p:nvSpPr>
          <p:cNvPr id="38916" name="Rectangle 3"/>
          <p:cNvSpPr>
            <a:spLocks noGrp="1" noChangeArrowheads="1"/>
          </p:cNvSpPr>
          <p:nvPr>
            <p:ph type="body" idx="1"/>
          </p:nvPr>
        </p:nvSpPr>
        <p:spPr>
          <a:noFill/>
        </p:spPr>
        <p:txBody>
          <a:bodyPr/>
          <a:lstStyle/>
          <a:p>
            <a:endParaRPr 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49155"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5222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5325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5529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5837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59395"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64515"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6861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69635"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7270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3993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5017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5017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56323"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5734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6041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61443"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6246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6246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44035"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extLst>
      <p:ext uri="{BB962C8B-B14F-4D97-AF65-F5344CB8AC3E}">
        <p14:creationId xmlns:p14="http://schemas.microsoft.com/office/powerpoint/2010/main" val="1497122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6349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6553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66563"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6758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7065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E3AF972-9C9F-FC41-B870-BD15263509B4}"/>
              </a:ext>
            </a:extLst>
          </p:cNvPr>
          <p:cNvSpPr>
            <a:spLocks noGrp="1" noChangeArrowheads="1"/>
          </p:cNvSpPr>
          <p:nvPr>
            <p:ph type="sldNum" sz="quarter" idx="5"/>
          </p:nvPr>
        </p:nvSpPr>
        <p:spPr>
          <a:ln/>
        </p:spPr>
        <p:txBody>
          <a:bodyPr/>
          <a:lstStyle/>
          <a:p>
            <a:fld id="{7C4959E2-3A41-4C43-A1DA-71C1F3868A6B}" type="slidenum">
              <a:rPr lang="en-US" altLang="en-US"/>
              <a:pPr/>
              <a:t>63</a:t>
            </a:fld>
            <a:endParaRPr lang="en-US" altLang="en-US"/>
          </a:p>
        </p:txBody>
      </p:sp>
      <p:sp>
        <p:nvSpPr>
          <p:cNvPr id="221186" name="Rectangle 2">
            <a:extLst>
              <a:ext uri="{FF2B5EF4-FFF2-40B4-BE49-F238E27FC236}">
                <a16:creationId xmlns:a16="http://schemas.microsoft.com/office/drawing/2014/main" id="{3B04D9D7-B003-3E47-A249-F8E449823980}"/>
              </a:ext>
            </a:extLst>
          </p:cNvPr>
          <p:cNvSpPr>
            <a:spLocks noGrp="1" noRot="1" noChangeAspect="1" noChangeArrowheads="1" noTextEdit="1"/>
          </p:cNvSpPr>
          <p:nvPr>
            <p:ph type="sldImg"/>
          </p:nvPr>
        </p:nvSpPr>
        <p:spPr>
          <a:xfrm>
            <a:off x="652463" y="696913"/>
            <a:ext cx="5578475" cy="3486150"/>
          </a:xfrm>
          <a:ln/>
        </p:spPr>
      </p:sp>
      <p:sp>
        <p:nvSpPr>
          <p:cNvPr id="221187" name="Rectangle 3">
            <a:extLst>
              <a:ext uri="{FF2B5EF4-FFF2-40B4-BE49-F238E27FC236}">
                <a16:creationId xmlns:a16="http://schemas.microsoft.com/office/drawing/2014/main" id="{FC426950-A8C1-E240-A786-831B058FE101}"/>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368511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23FE32-C468-F84D-9D23-0B53534798BE}"/>
              </a:ext>
            </a:extLst>
          </p:cNvPr>
          <p:cNvSpPr>
            <a:spLocks noGrp="1" noChangeArrowheads="1"/>
          </p:cNvSpPr>
          <p:nvPr>
            <p:ph type="sldNum" sz="quarter" idx="5"/>
          </p:nvPr>
        </p:nvSpPr>
        <p:spPr>
          <a:ln/>
        </p:spPr>
        <p:txBody>
          <a:bodyPr/>
          <a:lstStyle/>
          <a:p>
            <a:fld id="{D38A5E15-8431-8046-8F94-B9954970000D}" type="slidenum">
              <a:rPr lang="en-US" altLang="en-US"/>
              <a:pPr/>
              <a:t>64</a:t>
            </a:fld>
            <a:endParaRPr lang="en-US" altLang="en-US"/>
          </a:p>
        </p:txBody>
      </p:sp>
      <p:sp>
        <p:nvSpPr>
          <p:cNvPr id="222210" name="Rectangle 2">
            <a:extLst>
              <a:ext uri="{FF2B5EF4-FFF2-40B4-BE49-F238E27FC236}">
                <a16:creationId xmlns:a16="http://schemas.microsoft.com/office/drawing/2014/main" id="{5B95168C-EFE2-9C4F-AC71-65A763BE9036}"/>
              </a:ext>
            </a:extLst>
          </p:cNvPr>
          <p:cNvSpPr>
            <a:spLocks noGrp="1" noRot="1" noChangeAspect="1" noChangeArrowheads="1" noTextEdit="1"/>
          </p:cNvSpPr>
          <p:nvPr>
            <p:ph type="sldImg"/>
          </p:nvPr>
        </p:nvSpPr>
        <p:spPr>
          <a:xfrm>
            <a:off x="652463" y="696913"/>
            <a:ext cx="5578475" cy="3486150"/>
          </a:xfrm>
          <a:ln/>
        </p:spPr>
      </p:sp>
      <p:sp>
        <p:nvSpPr>
          <p:cNvPr id="222211" name="Rectangle 3">
            <a:extLst>
              <a:ext uri="{FF2B5EF4-FFF2-40B4-BE49-F238E27FC236}">
                <a16:creationId xmlns:a16="http://schemas.microsoft.com/office/drawing/2014/main" id="{814CB37A-38B4-C44D-9654-9F586ACF5166}"/>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529265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44535EA-E91C-AA43-8BDB-6B4640EC289A}"/>
              </a:ext>
            </a:extLst>
          </p:cNvPr>
          <p:cNvSpPr>
            <a:spLocks noGrp="1" noChangeArrowheads="1"/>
          </p:cNvSpPr>
          <p:nvPr>
            <p:ph type="sldNum" sz="quarter" idx="5"/>
          </p:nvPr>
        </p:nvSpPr>
        <p:spPr>
          <a:ln/>
        </p:spPr>
        <p:txBody>
          <a:bodyPr/>
          <a:lstStyle/>
          <a:p>
            <a:fld id="{ABAA70B6-2C08-EF41-B14D-0C3F8410E6A1}" type="slidenum">
              <a:rPr lang="en-US" altLang="en-US"/>
              <a:pPr/>
              <a:t>65</a:t>
            </a:fld>
            <a:endParaRPr lang="en-US" altLang="en-US"/>
          </a:p>
        </p:txBody>
      </p:sp>
      <p:sp>
        <p:nvSpPr>
          <p:cNvPr id="223234" name="Rectangle 2">
            <a:extLst>
              <a:ext uri="{FF2B5EF4-FFF2-40B4-BE49-F238E27FC236}">
                <a16:creationId xmlns:a16="http://schemas.microsoft.com/office/drawing/2014/main" id="{3D46CA1A-8C9B-6A46-A131-6CEB2BDDD058}"/>
              </a:ext>
            </a:extLst>
          </p:cNvPr>
          <p:cNvSpPr>
            <a:spLocks noGrp="1" noRot="1" noChangeAspect="1" noChangeArrowheads="1" noTextEdit="1"/>
          </p:cNvSpPr>
          <p:nvPr>
            <p:ph type="sldImg"/>
          </p:nvPr>
        </p:nvSpPr>
        <p:spPr>
          <a:xfrm>
            <a:off x="652463" y="696913"/>
            <a:ext cx="5578475" cy="3486150"/>
          </a:xfrm>
          <a:ln/>
        </p:spPr>
      </p:sp>
      <p:sp>
        <p:nvSpPr>
          <p:cNvPr id="223235" name="Rectangle 3">
            <a:extLst>
              <a:ext uri="{FF2B5EF4-FFF2-40B4-BE49-F238E27FC236}">
                <a16:creationId xmlns:a16="http://schemas.microsoft.com/office/drawing/2014/main" id="{0BC47AD0-64A4-464E-B736-723C1B6E6B6E}"/>
              </a:ext>
            </a:extLst>
          </p:cNvPr>
          <p:cNvSpPr>
            <a:spLocks noGrp="1" noChangeArrowheads="1"/>
          </p:cNvSpPr>
          <p:nvPr>
            <p:ph type="body" idx="1"/>
          </p:nvPr>
        </p:nvSpPr>
        <p:spPr/>
        <p:txBody>
          <a:bodyPr/>
          <a:lstStyle/>
          <a:p>
            <a:endParaRPr lang="en-US" altLang="en-US" dirty="0"/>
          </a:p>
          <a:p>
            <a:endParaRPr lang="en-US" altLang="en-US" dirty="0"/>
          </a:p>
        </p:txBody>
      </p:sp>
    </p:spTree>
    <p:extLst>
      <p:ext uri="{BB962C8B-B14F-4D97-AF65-F5344CB8AC3E}">
        <p14:creationId xmlns:p14="http://schemas.microsoft.com/office/powerpoint/2010/main" val="4069209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D48C4F1-4D07-D345-A8C2-567715402582}"/>
              </a:ext>
            </a:extLst>
          </p:cNvPr>
          <p:cNvSpPr>
            <a:spLocks noGrp="1" noChangeArrowheads="1"/>
          </p:cNvSpPr>
          <p:nvPr>
            <p:ph type="sldNum" sz="quarter" idx="5"/>
          </p:nvPr>
        </p:nvSpPr>
        <p:spPr>
          <a:ln/>
        </p:spPr>
        <p:txBody>
          <a:bodyPr/>
          <a:lstStyle/>
          <a:p>
            <a:fld id="{64831D4C-887A-B746-902F-6D9AA3F1C5BA}" type="slidenum">
              <a:rPr lang="en-US" altLang="en-US"/>
              <a:pPr/>
              <a:t>66</a:t>
            </a:fld>
            <a:endParaRPr lang="en-US" altLang="en-US"/>
          </a:p>
        </p:txBody>
      </p:sp>
      <p:sp>
        <p:nvSpPr>
          <p:cNvPr id="225282" name="Rectangle 2">
            <a:extLst>
              <a:ext uri="{FF2B5EF4-FFF2-40B4-BE49-F238E27FC236}">
                <a16:creationId xmlns:a16="http://schemas.microsoft.com/office/drawing/2014/main" id="{AFE5E318-B809-B14A-BC71-D53B6D1275EF}"/>
              </a:ext>
            </a:extLst>
          </p:cNvPr>
          <p:cNvSpPr>
            <a:spLocks noGrp="1" noRot="1" noChangeAspect="1" noChangeArrowheads="1" noTextEdit="1"/>
          </p:cNvSpPr>
          <p:nvPr>
            <p:ph type="sldImg"/>
          </p:nvPr>
        </p:nvSpPr>
        <p:spPr>
          <a:xfrm>
            <a:off x="652463" y="696913"/>
            <a:ext cx="5578475" cy="3486150"/>
          </a:xfrm>
          <a:ln/>
        </p:spPr>
      </p:sp>
      <p:sp>
        <p:nvSpPr>
          <p:cNvPr id="225283" name="Rectangle 3">
            <a:extLst>
              <a:ext uri="{FF2B5EF4-FFF2-40B4-BE49-F238E27FC236}">
                <a16:creationId xmlns:a16="http://schemas.microsoft.com/office/drawing/2014/main" id="{6922ACD8-BBED-2C4A-B026-86CC6A7B9B93}"/>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666126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4205CCB-4B80-A946-8F80-428DAFFA0517}"/>
              </a:ext>
            </a:extLst>
          </p:cNvPr>
          <p:cNvSpPr>
            <a:spLocks noGrp="1" noChangeArrowheads="1"/>
          </p:cNvSpPr>
          <p:nvPr>
            <p:ph type="sldNum" sz="quarter" idx="5"/>
          </p:nvPr>
        </p:nvSpPr>
        <p:spPr>
          <a:ln/>
        </p:spPr>
        <p:txBody>
          <a:bodyPr/>
          <a:lstStyle/>
          <a:p>
            <a:fld id="{FC816EFA-E702-CA43-BC25-8925ABC31AEB}" type="slidenum">
              <a:rPr lang="en-US" altLang="en-US"/>
              <a:pPr/>
              <a:t>67</a:t>
            </a:fld>
            <a:endParaRPr lang="en-US" altLang="en-US"/>
          </a:p>
        </p:txBody>
      </p:sp>
      <p:sp>
        <p:nvSpPr>
          <p:cNvPr id="226306" name="Rectangle 2">
            <a:extLst>
              <a:ext uri="{FF2B5EF4-FFF2-40B4-BE49-F238E27FC236}">
                <a16:creationId xmlns:a16="http://schemas.microsoft.com/office/drawing/2014/main" id="{64EA5AAA-2D69-A346-8AF8-7D251A8A39F8}"/>
              </a:ext>
            </a:extLst>
          </p:cNvPr>
          <p:cNvSpPr>
            <a:spLocks noGrp="1" noRot="1" noChangeAspect="1" noChangeArrowheads="1" noTextEdit="1"/>
          </p:cNvSpPr>
          <p:nvPr>
            <p:ph type="sldImg"/>
          </p:nvPr>
        </p:nvSpPr>
        <p:spPr>
          <a:xfrm>
            <a:off x="652463" y="696913"/>
            <a:ext cx="5578475" cy="3486150"/>
          </a:xfrm>
          <a:ln/>
        </p:spPr>
      </p:sp>
      <p:sp>
        <p:nvSpPr>
          <p:cNvPr id="226307" name="Rectangle 3">
            <a:extLst>
              <a:ext uri="{FF2B5EF4-FFF2-40B4-BE49-F238E27FC236}">
                <a16:creationId xmlns:a16="http://schemas.microsoft.com/office/drawing/2014/main" id="{5E252650-966D-BF4F-A41B-941457D12587}"/>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798481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4505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CE151AB-80B5-F044-B024-5F2E1CA4FB4C}"/>
              </a:ext>
            </a:extLst>
          </p:cNvPr>
          <p:cNvSpPr>
            <a:spLocks noGrp="1" noChangeArrowheads="1"/>
          </p:cNvSpPr>
          <p:nvPr>
            <p:ph type="sldNum" sz="quarter" idx="5"/>
          </p:nvPr>
        </p:nvSpPr>
        <p:spPr>
          <a:ln/>
        </p:spPr>
        <p:txBody>
          <a:bodyPr/>
          <a:lstStyle/>
          <a:p>
            <a:fld id="{C15C679D-22D3-DB46-8CA7-4D099D8A0602}" type="slidenum">
              <a:rPr lang="en-US" altLang="en-US"/>
              <a:pPr/>
              <a:t>68</a:t>
            </a:fld>
            <a:endParaRPr lang="en-US" altLang="en-US"/>
          </a:p>
        </p:txBody>
      </p:sp>
      <p:sp>
        <p:nvSpPr>
          <p:cNvPr id="227330" name="Rectangle 2">
            <a:extLst>
              <a:ext uri="{FF2B5EF4-FFF2-40B4-BE49-F238E27FC236}">
                <a16:creationId xmlns:a16="http://schemas.microsoft.com/office/drawing/2014/main" id="{FD408FE8-86CF-EC4F-96EF-56380716A8FB}"/>
              </a:ext>
            </a:extLst>
          </p:cNvPr>
          <p:cNvSpPr>
            <a:spLocks noGrp="1" noRot="1" noChangeAspect="1" noChangeArrowheads="1" noTextEdit="1"/>
          </p:cNvSpPr>
          <p:nvPr>
            <p:ph type="sldImg"/>
          </p:nvPr>
        </p:nvSpPr>
        <p:spPr>
          <a:xfrm>
            <a:off x="652463" y="696913"/>
            <a:ext cx="5578475" cy="3486150"/>
          </a:xfrm>
          <a:ln/>
        </p:spPr>
      </p:sp>
      <p:sp>
        <p:nvSpPr>
          <p:cNvPr id="227331" name="Rectangle 3">
            <a:extLst>
              <a:ext uri="{FF2B5EF4-FFF2-40B4-BE49-F238E27FC236}">
                <a16:creationId xmlns:a16="http://schemas.microsoft.com/office/drawing/2014/main" id="{3C3217F7-9BA8-B24D-B433-F7E3B47CE1A9}"/>
              </a:ext>
            </a:extLst>
          </p:cNvPr>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7229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41987" name="Rectangle 3"/>
          <p:cNvSpPr>
            <a:spLocks noGrp="1" noChangeArrowheads="1"/>
          </p:cNvSpPr>
          <p:nvPr>
            <p:ph type="body" idx="1"/>
          </p:nvPr>
        </p:nvSpPr>
        <p:spPr>
          <a:solidFill>
            <a:srgbClr val="FFFFFF"/>
          </a:solidFill>
          <a:ln>
            <a:solidFill>
              <a:srgbClr val="000000"/>
            </a:solidFill>
            <a:miter lim="800000"/>
            <a:headEnd/>
            <a:tailEnd/>
          </a:ln>
        </p:spPr>
        <p:txBody>
          <a:bodyPr/>
          <a:lstStyle/>
          <a:p>
            <a:r>
              <a:rPr lang="en-US" dirty="0">
                <a:latin typeface="Times New Roman" pitchFamily="18" charset="0"/>
              </a:rPr>
              <a:t>What</a:t>
            </a:r>
            <a:r>
              <a:rPr lang="en-US" baseline="0" dirty="0">
                <a:latin typeface="Times New Roman" pitchFamily="18" charset="0"/>
              </a:rPr>
              <a:t> is temperature, what is thermal equilibrium</a:t>
            </a:r>
            <a:endParaRPr lang="en-US" dirty="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4301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46083"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4710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652463" y="696913"/>
            <a:ext cx="5578475" cy="3486150"/>
          </a:xfrm>
          <a:solidFill>
            <a:srgbClr val="FFFFFF"/>
          </a:solidFill>
          <a:ln/>
        </p:spPr>
      </p:sp>
      <p:sp>
        <p:nvSpPr>
          <p:cNvPr id="4813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1" name="Rectangle 3"/>
          <p:cNvSpPr>
            <a:spLocks noGrp="1" noChangeArrowheads="1"/>
          </p:cNvSpPr>
          <p:nvPr>
            <p:ph type="subTitle" idx="1"/>
          </p:nvPr>
        </p:nvSpPr>
        <p:spPr>
          <a:xfrm>
            <a:off x="238127" y="2034646"/>
            <a:ext cx="8677275" cy="727122"/>
          </a:xfrm>
        </p:spPr>
        <p:txBody>
          <a:bodyPr/>
          <a:lstStyle>
            <a:lvl1pPr algn="r">
              <a:defRPr sz="4125">
                <a:solidFill>
                  <a:srgbClr val="D33325"/>
                </a:solidFill>
                <a:latin typeface="Times New Roman" charset="0"/>
              </a:defRPr>
            </a:lvl1pPr>
          </a:lstStyle>
          <a:p>
            <a:pPr lvl="0"/>
            <a:r>
              <a:rPr lang="en-US" noProof="0"/>
              <a:t>Click to edit Master subtitle style</a:t>
            </a:r>
          </a:p>
        </p:txBody>
      </p:sp>
      <p:sp>
        <p:nvSpPr>
          <p:cNvPr id="58377" name="Rectangle 9"/>
          <p:cNvSpPr>
            <a:spLocks noGrp="1" noChangeArrowheads="1"/>
          </p:cNvSpPr>
          <p:nvPr>
            <p:ph type="ctrTitle"/>
          </p:nvPr>
        </p:nvSpPr>
        <p:spPr>
          <a:xfrm>
            <a:off x="206377" y="1059397"/>
            <a:ext cx="8709025" cy="611706"/>
          </a:xfrm>
        </p:spPr>
        <p:txBody>
          <a:bodyPr anchor="ctr"/>
          <a:lstStyle>
            <a:lvl1pPr marL="0" indent="0">
              <a:defRPr sz="3750">
                <a:latin typeface="Arial" charset="0"/>
              </a:defRPr>
            </a:lvl1pPr>
          </a:lstStyle>
          <a:p>
            <a:pPr lvl="0"/>
            <a:r>
              <a:rPr lang="en-US" noProof="0"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557917" y="571501"/>
            <a:ext cx="3281283" cy="2760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31288" y="63501"/>
            <a:ext cx="807913" cy="32689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52950" y="63501"/>
            <a:ext cx="2981201" cy="3268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571501"/>
            <a:ext cx="8610600" cy="2542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507831"/>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3338993"/>
            <a:ext cx="7772400" cy="333425"/>
          </a:xfrm>
        </p:spPr>
        <p:txBody>
          <a:bodyPr anchor="b"/>
          <a:lstStyle>
            <a:lvl1pPr marL="0" indent="0">
              <a:buNone/>
              <a:defRPr sz="1500"/>
            </a:lvl1pPr>
            <a:lvl2pPr marL="342892" indent="0">
              <a:buNone/>
              <a:defRPr sz="1350"/>
            </a:lvl2pPr>
            <a:lvl3pPr marL="685783" indent="0">
              <a:buNone/>
              <a:defRPr sz="1200"/>
            </a:lvl3pPr>
            <a:lvl4pPr marL="1028675" indent="0">
              <a:buNone/>
              <a:defRPr sz="1050"/>
            </a:lvl4pPr>
            <a:lvl5pPr marL="1371566" indent="0">
              <a:buNone/>
              <a:defRPr sz="1050"/>
            </a:lvl5pPr>
            <a:lvl6pPr marL="1714457" indent="0">
              <a:buNone/>
              <a:defRPr sz="1050"/>
            </a:lvl6pPr>
            <a:lvl7pPr marL="2057348" indent="0">
              <a:buNone/>
              <a:defRPr sz="1050"/>
            </a:lvl7pPr>
            <a:lvl8pPr marL="2400240" indent="0">
              <a:buNone/>
              <a:defRPr sz="1050"/>
            </a:lvl8pPr>
            <a:lvl9pPr marL="2743132" indent="0">
              <a:buNone/>
              <a:defRPr sz="105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571501"/>
            <a:ext cx="4229100" cy="196207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571501"/>
            <a:ext cx="4229100" cy="196207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7"/>
            <a:ext cx="8229600" cy="40395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443065"/>
            <a:ext cx="4040188" cy="36933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17208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443065"/>
            <a:ext cx="4041775" cy="36933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1812396"/>
            <a:ext cx="4041775" cy="172085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888140"/>
            <a:ext cx="3008313" cy="307777"/>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27543"/>
            <a:ext cx="5111750" cy="224138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195918"/>
            <a:ext cx="3008313" cy="256481"/>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165006"/>
            <a:ext cx="5486400" cy="307777"/>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510647"/>
            <a:ext cx="5486400" cy="461665"/>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a:p>
        </p:txBody>
      </p:sp>
      <p:sp>
        <p:nvSpPr>
          <p:cNvPr id="4" name="Text Placeholder 3"/>
          <p:cNvSpPr>
            <a:spLocks noGrp="1"/>
          </p:cNvSpPr>
          <p:nvPr>
            <p:ph type="body" sz="half" idx="2"/>
          </p:nvPr>
        </p:nvSpPr>
        <p:spPr>
          <a:xfrm>
            <a:off x="1792288" y="4472781"/>
            <a:ext cx="5486400" cy="256481"/>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304800" y="63501"/>
            <a:ext cx="8534400" cy="4039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18438" name="Rectangle 9"/>
          <p:cNvSpPr>
            <a:spLocks noGrp="1" noChangeArrowheads="1"/>
          </p:cNvSpPr>
          <p:nvPr>
            <p:ph type="body" idx="1"/>
          </p:nvPr>
        </p:nvSpPr>
        <p:spPr bwMode="auto">
          <a:xfrm>
            <a:off x="228600" y="571501"/>
            <a:ext cx="8610600" cy="24664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1"/>
            <a:r>
              <a:rPr lang="en-US"/>
              <a:t>Click to edit Master text styles</a:t>
            </a:r>
          </a:p>
          <a:p>
            <a:pPr lvl="2"/>
            <a:r>
              <a:rPr lang="en-US"/>
              <a:t>Second level</a:t>
            </a:r>
          </a:p>
          <a:p>
            <a:pPr lvl="3"/>
            <a:r>
              <a:rPr lang="en-US"/>
              <a:t>Third level</a:t>
            </a:r>
          </a:p>
          <a:p>
            <a:pPr lvl="4"/>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06"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marL="338129" indent="-338129" algn="l" rtl="0" eaLnBrk="0" fontAlgn="base" hangingPunct="0">
        <a:lnSpc>
          <a:spcPct val="90000"/>
        </a:lnSpc>
        <a:spcBef>
          <a:spcPct val="0"/>
        </a:spcBef>
        <a:spcAft>
          <a:spcPct val="0"/>
        </a:spcAft>
        <a:defRPr sz="2250" b="1">
          <a:solidFill>
            <a:srgbClr val="D33325"/>
          </a:solidFill>
          <a:latin typeface="+mj-lt"/>
          <a:ea typeface="+mj-ea"/>
          <a:cs typeface="+mj-cs"/>
        </a:defRPr>
      </a:lvl1pPr>
      <a:lvl2pPr marL="338129" indent="-338129" algn="l" rtl="0" eaLnBrk="0" fontAlgn="base" hangingPunct="0">
        <a:lnSpc>
          <a:spcPct val="90000"/>
        </a:lnSpc>
        <a:spcBef>
          <a:spcPct val="0"/>
        </a:spcBef>
        <a:spcAft>
          <a:spcPct val="0"/>
        </a:spcAft>
        <a:defRPr sz="2250" b="1">
          <a:solidFill>
            <a:srgbClr val="D33325"/>
          </a:solidFill>
          <a:latin typeface="Times New Roman" charset="0"/>
        </a:defRPr>
      </a:lvl2pPr>
      <a:lvl3pPr marL="338129" indent="-338129" algn="l" rtl="0" eaLnBrk="0" fontAlgn="base" hangingPunct="0">
        <a:lnSpc>
          <a:spcPct val="90000"/>
        </a:lnSpc>
        <a:spcBef>
          <a:spcPct val="0"/>
        </a:spcBef>
        <a:spcAft>
          <a:spcPct val="0"/>
        </a:spcAft>
        <a:defRPr sz="2250" b="1">
          <a:solidFill>
            <a:srgbClr val="D33325"/>
          </a:solidFill>
          <a:latin typeface="Times New Roman" charset="0"/>
        </a:defRPr>
      </a:lvl3pPr>
      <a:lvl4pPr marL="338129" indent="-338129" algn="l" rtl="0" eaLnBrk="0" fontAlgn="base" hangingPunct="0">
        <a:lnSpc>
          <a:spcPct val="90000"/>
        </a:lnSpc>
        <a:spcBef>
          <a:spcPct val="0"/>
        </a:spcBef>
        <a:spcAft>
          <a:spcPct val="0"/>
        </a:spcAft>
        <a:defRPr sz="2250" b="1">
          <a:solidFill>
            <a:srgbClr val="D33325"/>
          </a:solidFill>
          <a:latin typeface="Times New Roman" charset="0"/>
        </a:defRPr>
      </a:lvl4pPr>
      <a:lvl5pPr marL="338129" indent="-338129" algn="l" rtl="0" eaLnBrk="0" fontAlgn="base" hangingPunct="0">
        <a:lnSpc>
          <a:spcPct val="90000"/>
        </a:lnSpc>
        <a:spcBef>
          <a:spcPct val="0"/>
        </a:spcBef>
        <a:spcAft>
          <a:spcPct val="0"/>
        </a:spcAft>
        <a:defRPr sz="2250" b="1">
          <a:solidFill>
            <a:srgbClr val="D33325"/>
          </a:solidFill>
          <a:latin typeface="Times New Roman" charset="0"/>
        </a:defRPr>
      </a:lvl5pPr>
      <a:lvl6pPr marL="681021" indent="-338129" algn="l" rtl="0" fontAlgn="base">
        <a:lnSpc>
          <a:spcPct val="90000"/>
        </a:lnSpc>
        <a:spcBef>
          <a:spcPct val="0"/>
        </a:spcBef>
        <a:spcAft>
          <a:spcPct val="0"/>
        </a:spcAft>
        <a:defRPr sz="2250" b="1">
          <a:solidFill>
            <a:srgbClr val="D33325"/>
          </a:solidFill>
          <a:latin typeface="Times New Roman" charset="0"/>
        </a:defRPr>
      </a:lvl6pPr>
      <a:lvl7pPr marL="1023913" indent="-338129" algn="l" rtl="0" fontAlgn="base">
        <a:lnSpc>
          <a:spcPct val="90000"/>
        </a:lnSpc>
        <a:spcBef>
          <a:spcPct val="0"/>
        </a:spcBef>
        <a:spcAft>
          <a:spcPct val="0"/>
        </a:spcAft>
        <a:defRPr sz="2250" b="1">
          <a:solidFill>
            <a:srgbClr val="D33325"/>
          </a:solidFill>
          <a:latin typeface="Times New Roman" charset="0"/>
        </a:defRPr>
      </a:lvl7pPr>
      <a:lvl8pPr marL="1366804" indent="-338129" algn="l" rtl="0" fontAlgn="base">
        <a:lnSpc>
          <a:spcPct val="90000"/>
        </a:lnSpc>
        <a:spcBef>
          <a:spcPct val="0"/>
        </a:spcBef>
        <a:spcAft>
          <a:spcPct val="0"/>
        </a:spcAft>
        <a:defRPr sz="2250" b="1">
          <a:solidFill>
            <a:srgbClr val="D33325"/>
          </a:solidFill>
          <a:latin typeface="Times New Roman" charset="0"/>
        </a:defRPr>
      </a:lvl8pPr>
      <a:lvl9pPr marL="1709696" indent="-338129" algn="l" rtl="0" fontAlgn="base">
        <a:lnSpc>
          <a:spcPct val="90000"/>
        </a:lnSpc>
        <a:spcBef>
          <a:spcPct val="0"/>
        </a:spcBef>
        <a:spcAft>
          <a:spcPct val="0"/>
        </a:spcAft>
        <a:defRPr sz="2250" b="1">
          <a:solidFill>
            <a:srgbClr val="D33325"/>
          </a:solidFill>
          <a:latin typeface="Times New Roman" charset="0"/>
        </a:defRPr>
      </a:lvl9pPr>
    </p:titleStyle>
    <p:bodyStyle>
      <a:lvl1pPr marL="257168" indent="-257168" algn="l" rtl="0" eaLnBrk="0" fontAlgn="base" hangingPunct="0">
        <a:spcBef>
          <a:spcPct val="45000"/>
        </a:spcBef>
        <a:spcAft>
          <a:spcPct val="20000"/>
        </a:spcAft>
        <a:buClr>
          <a:srgbClr val="0066CC"/>
        </a:buClr>
        <a:defRPr sz="2250">
          <a:solidFill>
            <a:schemeClr val="tx1"/>
          </a:solidFill>
          <a:latin typeface="+mn-lt"/>
          <a:ea typeface="+mn-ea"/>
          <a:cs typeface="+mn-cs"/>
        </a:defRPr>
      </a:lvl1pPr>
      <a:lvl2pPr marL="385754" indent="-300031" algn="l" rtl="0" eaLnBrk="0" fontAlgn="base" hangingPunct="0">
        <a:spcBef>
          <a:spcPct val="45000"/>
        </a:spcBef>
        <a:spcAft>
          <a:spcPct val="20000"/>
        </a:spcAft>
        <a:buClr>
          <a:srgbClr val="D33325"/>
        </a:buClr>
        <a:buFont typeface="Times" pitchFamily="84" charset="0"/>
        <a:buChar char="•"/>
        <a:defRPr sz="2250">
          <a:solidFill>
            <a:schemeClr val="tx1"/>
          </a:solidFill>
          <a:latin typeface="+mj-lt"/>
        </a:defRPr>
      </a:lvl2pPr>
      <a:lvl3pPr marL="940571" indent="-338129" algn="l" rtl="0" eaLnBrk="0" fontAlgn="base" hangingPunct="0">
        <a:spcBef>
          <a:spcPct val="45000"/>
        </a:spcBef>
        <a:spcAft>
          <a:spcPct val="20000"/>
        </a:spcAft>
        <a:buClr>
          <a:srgbClr val="D33325"/>
        </a:buClr>
        <a:buFont typeface="Times New Roman" pitchFamily="18" charset="0"/>
        <a:buChar char="–"/>
        <a:defRPr sz="2100">
          <a:solidFill>
            <a:schemeClr val="tx1"/>
          </a:solidFill>
          <a:latin typeface="+mj-lt"/>
        </a:defRPr>
      </a:lvl3pPr>
      <a:lvl4pPr marL="1371566" indent="-257168" algn="l" rtl="0" eaLnBrk="0" fontAlgn="base" hangingPunct="0">
        <a:spcBef>
          <a:spcPct val="45000"/>
        </a:spcBef>
        <a:spcAft>
          <a:spcPct val="20000"/>
        </a:spcAft>
        <a:buClr>
          <a:srgbClr val="D33325"/>
        </a:buClr>
        <a:buFont typeface="Times" pitchFamily="84" charset="0"/>
        <a:buChar char="•"/>
        <a:defRPr sz="1950">
          <a:solidFill>
            <a:schemeClr val="tx1"/>
          </a:solidFill>
          <a:latin typeface="+mj-lt"/>
        </a:defRPr>
      </a:lvl4pPr>
      <a:lvl5pPr marL="1714457" indent="-251216" algn="l" rtl="0" eaLnBrk="0" fontAlgn="base" hangingPunct="0">
        <a:spcBef>
          <a:spcPct val="45000"/>
        </a:spcBef>
        <a:spcAft>
          <a:spcPct val="20000"/>
        </a:spcAft>
        <a:buClr>
          <a:srgbClr val="D33325"/>
        </a:buClr>
        <a:buFont typeface="Times New Roman" pitchFamily="18" charset="0"/>
        <a:buChar char="–"/>
        <a:defRPr sz="1950">
          <a:solidFill>
            <a:schemeClr val="tx1"/>
          </a:solidFill>
          <a:latin typeface="+mj-lt"/>
        </a:defRPr>
      </a:lvl5pPr>
      <a:lvl6pPr marL="2057348" indent="-251216" algn="l" rtl="0" fontAlgn="base">
        <a:spcBef>
          <a:spcPct val="45000"/>
        </a:spcBef>
        <a:spcAft>
          <a:spcPct val="20000"/>
        </a:spcAft>
        <a:buClr>
          <a:srgbClr val="D33325"/>
        </a:buClr>
        <a:buFont typeface="Times New Roman" charset="0"/>
        <a:buChar char="–"/>
        <a:defRPr sz="1950">
          <a:solidFill>
            <a:schemeClr val="tx1"/>
          </a:solidFill>
          <a:latin typeface="+mj-lt"/>
        </a:defRPr>
      </a:lvl6pPr>
      <a:lvl7pPr marL="2400240" indent="-251216" algn="l" rtl="0" fontAlgn="base">
        <a:spcBef>
          <a:spcPct val="45000"/>
        </a:spcBef>
        <a:spcAft>
          <a:spcPct val="20000"/>
        </a:spcAft>
        <a:buClr>
          <a:srgbClr val="D33325"/>
        </a:buClr>
        <a:buFont typeface="Times New Roman" charset="0"/>
        <a:buChar char="–"/>
        <a:defRPr sz="1950">
          <a:solidFill>
            <a:schemeClr val="tx1"/>
          </a:solidFill>
          <a:latin typeface="+mj-lt"/>
        </a:defRPr>
      </a:lvl7pPr>
      <a:lvl8pPr marL="2743132" indent="-251216" algn="l" rtl="0" fontAlgn="base">
        <a:spcBef>
          <a:spcPct val="45000"/>
        </a:spcBef>
        <a:spcAft>
          <a:spcPct val="20000"/>
        </a:spcAft>
        <a:buClr>
          <a:srgbClr val="D33325"/>
        </a:buClr>
        <a:buFont typeface="Times New Roman" charset="0"/>
        <a:buChar char="–"/>
        <a:defRPr sz="1950">
          <a:solidFill>
            <a:schemeClr val="tx1"/>
          </a:solidFill>
          <a:latin typeface="+mj-lt"/>
        </a:defRPr>
      </a:lvl8pPr>
      <a:lvl9pPr marL="3086023" indent="-251216" algn="l" rtl="0" fontAlgn="base">
        <a:spcBef>
          <a:spcPct val="45000"/>
        </a:spcBef>
        <a:spcAft>
          <a:spcPct val="20000"/>
        </a:spcAft>
        <a:buClr>
          <a:srgbClr val="D33325"/>
        </a:buClr>
        <a:buFont typeface="Times New Roman" charset="0"/>
        <a:buChar char="–"/>
        <a:defRPr sz="1950">
          <a:solidFill>
            <a:schemeClr val="tx1"/>
          </a:solidFill>
          <a:latin typeface="+mj-lt"/>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7.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4.jpeg"/><Relationship Id="rId5" Type="http://schemas.openxmlformats.org/officeDocument/2006/relationships/image" Target="../media/image46.wmf"/><Relationship Id="rId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5.png"/><Relationship Id="rId5" Type="http://schemas.openxmlformats.org/officeDocument/2006/relationships/image" Target="../media/image46.wmf"/><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3.xml"/><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3.wmf"/><Relationship Id="rId5" Type="http://schemas.openxmlformats.org/officeDocument/2006/relationships/oleObject" Target="../embeddings/oleObject5.bin"/><Relationship Id="rId4" Type="http://schemas.openxmlformats.org/officeDocument/2006/relationships/image" Target="../media/image58.png"/><Relationship Id="rId9" Type="http://schemas.openxmlformats.org/officeDocument/2006/relationships/image" Target="../media/image54.wmf"/></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8.wmf"/><Relationship Id="rId5" Type="http://schemas.openxmlformats.org/officeDocument/2006/relationships/oleObject" Target="../embeddings/oleObject7.bin"/><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8.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70.wmf"/><Relationship Id="rId4" Type="http://schemas.openxmlformats.org/officeDocument/2006/relationships/oleObject" Target="../embeddings/oleObject8.bin"/><Relationship Id="rId9"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idx="4294967295"/>
          </p:nvPr>
        </p:nvSpPr>
        <p:spPr>
          <a:xfrm>
            <a:off x="1850454" y="1279451"/>
            <a:ext cx="5478065" cy="632481"/>
          </a:xfrm>
        </p:spPr>
        <p:txBody>
          <a:bodyPr/>
          <a:lstStyle/>
          <a:p>
            <a:pPr marL="0" indent="0" eaLnBrk="1" hangingPunct="1"/>
            <a:r>
              <a:rPr lang="en-US" sz="3900" dirty="0"/>
              <a:t>AP 1201 Chapter 6</a:t>
            </a:r>
            <a:endParaRPr lang="en-US" dirty="0"/>
          </a:p>
        </p:txBody>
      </p:sp>
      <p:sp>
        <p:nvSpPr>
          <p:cNvPr id="20483" name="Rectangle 3"/>
          <p:cNvSpPr>
            <a:spLocks noGrp="1" noChangeArrowheads="1"/>
          </p:cNvSpPr>
          <p:nvPr>
            <p:ph type="subTitle" idx="4294967295"/>
          </p:nvPr>
        </p:nvSpPr>
        <p:spPr>
          <a:xfrm>
            <a:off x="2242145" y="2400300"/>
            <a:ext cx="4416339" cy="1077218"/>
          </a:xfrm>
        </p:spPr>
        <p:txBody>
          <a:bodyPr/>
          <a:lstStyle/>
          <a:p>
            <a:pPr marL="0" indent="0" eaLnBrk="1" hangingPunct="1"/>
            <a:r>
              <a:rPr lang="en-US" sz="3200" dirty="0">
                <a:latin typeface="Times New Roman" pitchFamily="18" charset="0"/>
              </a:rPr>
              <a:t>Temperature and Heat</a:t>
            </a:r>
            <a:br>
              <a:rPr lang="en-US" sz="3200" dirty="0">
                <a:latin typeface="Times New Roman" pitchFamily="18" charset="0"/>
              </a:rPr>
            </a:br>
            <a:r>
              <a:rPr lang="en-US" sz="3200" dirty="0">
                <a:latin typeface="Times New Roman" pitchFamily="18" charset="0"/>
              </a:rPr>
              <a:t>(Chapter 17 of textbook)</a:t>
            </a:r>
          </a:p>
        </p:txBody>
      </p:sp>
      <p:grpSp>
        <p:nvGrpSpPr>
          <p:cNvPr id="20484" name="Group 79"/>
          <p:cNvGrpSpPr>
            <a:grpSpLocks/>
          </p:cNvGrpSpPr>
          <p:nvPr/>
        </p:nvGrpSpPr>
        <p:grpSpPr bwMode="auto">
          <a:xfrm>
            <a:off x="1322786" y="5007770"/>
            <a:ext cx="912019" cy="364331"/>
            <a:chOff x="4297" y="361"/>
            <a:chExt cx="910" cy="364"/>
          </a:xfrm>
        </p:grpSpPr>
        <p:sp>
          <p:nvSpPr>
            <p:cNvPr id="20486" name="Freeform 80"/>
            <p:cNvSpPr>
              <a:spLocks/>
            </p:cNvSpPr>
            <p:nvPr/>
          </p:nvSpPr>
          <p:spPr bwMode="auto">
            <a:xfrm>
              <a:off x="4715" y="523"/>
              <a:ext cx="40" cy="51"/>
            </a:xfrm>
            <a:custGeom>
              <a:avLst/>
              <a:gdLst>
                <a:gd name="T0" fmla="*/ 0 w 116"/>
                <a:gd name="T1" fmla="*/ 0 h 155"/>
                <a:gd name="T2" fmla="*/ 0 w 116"/>
                <a:gd name="T3" fmla="*/ 0 h 155"/>
                <a:gd name="T4" fmla="*/ 0 w 116"/>
                <a:gd name="T5" fmla="*/ 0 h 155"/>
                <a:gd name="T6" fmla="*/ 0 w 116"/>
                <a:gd name="T7" fmla="*/ 0 h 155"/>
                <a:gd name="T8" fmla="*/ 0 w 116"/>
                <a:gd name="T9" fmla="*/ 0 h 155"/>
                <a:gd name="T10" fmla="*/ 0 w 116"/>
                <a:gd name="T11" fmla="*/ 0 h 155"/>
                <a:gd name="T12" fmla="*/ 0 w 116"/>
                <a:gd name="T13" fmla="*/ 0 h 155"/>
                <a:gd name="T14" fmla="*/ 0 w 116"/>
                <a:gd name="T15" fmla="*/ 0 h 155"/>
                <a:gd name="T16" fmla="*/ 0 w 116"/>
                <a:gd name="T17" fmla="*/ 0 h 155"/>
                <a:gd name="T18" fmla="*/ 0 w 116"/>
                <a:gd name="T19" fmla="*/ 0 h 155"/>
                <a:gd name="T20" fmla="*/ 0 w 116"/>
                <a:gd name="T21" fmla="*/ 0 h 155"/>
                <a:gd name="T22" fmla="*/ 0 w 116"/>
                <a:gd name="T23" fmla="*/ 0 h 155"/>
                <a:gd name="T24" fmla="*/ 0 w 116"/>
                <a:gd name="T25" fmla="*/ 0 h 155"/>
                <a:gd name="T26" fmla="*/ 0 w 116"/>
                <a:gd name="T27" fmla="*/ 0 h 155"/>
                <a:gd name="T28" fmla="*/ 0 w 116"/>
                <a:gd name="T29" fmla="*/ 0 h 155"/>
                <a:gd name="T30" fmla="*/ 0 w 116"/>
                <a:gd name="T31" fmla="*/ 0 h 155"/>
                <a:gd name="T32" fmla="*/ 0 w 116"/>
                <a:gd name="T33" fmla="*/ 0 h 155"/>
                <a:gd name="T34" fmla="*/ 0 w 116"/>
                <a:gd name="T35" fmla="*/ 0 h 155"/>
                <a:gd name="T36" fmla="*/ 0 w 116"/>
                <a:gd name="T37" fmla="*/ 0 h 155"/>
                <a:gd name="T38" fmla="*/ 0 w 116"/>
                <a:gd name="T39" fmla="*/ 0 h 155"/>
                <a:gd name="T40" fmla="*/ 0 w 116"/>
                <a:gd name="T41" fmla="*/ 0 h 155"/>
                <a:gd name="T42" fmla="*/ 0 w 116"/>
                <a:gd name="T43" fmla="*/ 0 h 155"/>
                <a:gd name="T44" fmla="*/ 0 w 116"/>
                <a:gd name="T45" fmla="*/ 0 h 1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6"/>
                <a:gd name="T70" fmla="*/ 0 h 155"/>
                <a:gd name="T71" fmla="*/ 116 w 116"/>
                <a:gd name="T72" fmla="*/ 155 h 1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6" h="155">
                  <a:moveTo>
                    <a:pt x="114" y="120"/>
                  </a:moveTo>
                  <a:lnTo>
                    <a:pt x="84" y="127"/>
                  </a:lnTo>
                  <a:lnTo>
                    <a:pt x="62" y="123"/>
                  </a:lnTo>
                  <a:lnTo>
                    <a:pt x="45" y="113"/>
                  </a:lnTo>
                  <a:lnTo>
                    <a:pt x="31" y="74"/>
                  </a:lnTo>
                  <a:lnTo>
                    <a:pt x="35" y="52"/>
                  </a:lnTo>
                  <a:lnTo>
                    <a:pt x="45" y="39"/>
                  </a:lnTo>
                  <a:lnTo>
                    <a:pt x="61" y="31"/>
                  </a:lnTo>
                  <a:lnTo>
                    <a:pt x="81" y="26"/>
                  </a:lnTo>
                  <a:lnTo>
                    <a:pt x="113" y="32"/>
                  </a:lnTo>
                  <a:lnTo>
                    <a:pt x="114" y="6"/>
                  </a:lnTo>
                  <a:lnTo>
                    <a:pt x="80" y="0"/>
                  </a:lnTo>
                  <a:lnTo>
                    <a:pt x="46" y="6"/>
                  </a:lnTo>
                  <a:lnTo>
                    <a:pt x="20" y="19"/>
                  </a:lnTo>
                  <a:lnTo>
                    <a:pt x="5" y="44"/>
                  </a:lnTo>
                  <a:lnTo>
                    <a:pt x="0" y="77"/>
                  </a:lnTo>
                  <a:lnTo>
                    <a:pt x="6" y="110"/>
                  </a:lnTo>
                  <a:lnTo>
                    <a:pt x="23" y="135"/>
                  </a:lnTo>
                  <a:lnTo>
                    <a:pt x="49" y="149"/>
                  </a:lnTo>
                  <a:lnTo>
                    <a:pt x="83" y="155"/>
                  </a:lnTo>
                  <a:lnTo>
                    <a:pt x="116" y="148"/>
                  </a:lnTo>
                  <a:lnTo>
                    <a:pt x="114" y="120"/>
                  </a:lnTo>
                  <a:close/>
                </a:path>
              </a:pathLst>
            </a:custGeom>
            <a:solidFill>
              <a:srgbClr val="000000"/>
            </a:solidFill>
            <a:ln w="9525">
              <a:noFill/>
              <a:round/>
              <a:headEnd/>
              <a:tailEnd/>
            </a:ln>
          </p:spPr>
          <p:txBody>
            <a:bodyPr/>
            <a:lstStyle/>
            <a:p>
              <a:endParaRPr lang="en-US" sz="1800"/>
            </a:p>
          </p:txBody>
        </p:sp>
        <p:sp>
          <p:nvSpPr>
            <p:cNvPr id="20487" name="Freeform 81"/>
            <p:cNvSpPr>
              <a:spLocks/>
            </p:cNvSpPr>
            <p:nvPr/>
          </p:nvSpPr>
          <p:spPr bwMode="auto">
            <a:xfrm>
              <a:off x="4761" y="536"/>
              <a:ext cx="10" cy="37"/>
            </a:xfrm>
            <a:custGeom>
              <a:avLst/>
              <a:gdLst>
                <a:gd name="T0" fmla="*/ 0 w 29"/>
                <a:gd name="T1" fmla="*/ 0 h 111"/>
                <a:gd name="T2" fmla="*/ 0 w 29"/>
                <a:gd name="T3" fmla="*/ 0 h 111"/>
                <a:gd name="T4" fmla="*/ 0 w 29"/>
                <a:gd name="T5" fmla="*/ 0 h 111"/>
                <a:gd name="T6" fmla="*/ 0 w 29"/>
                <a:gd name="T7" fmla="*/ 0 h 111"/>
                <a:gd name="T8" fmla="*/ 0 w 29"/>
                <a:gd name="T9" fmla="*/ 0 h 111"/>
                <a:gd name="T10" fmla="*/ 0 w 29"/>
                <a:gd name="T11" fmla="*/ 0 h 111"/>
                <a:gd name="T12" fmla="*/ 0 60000 65536"/>
                <a:gd name="T13" fmla="*/ 0 60000 65536"/>
                <a:gd name="T14" fmla="*/ 0 60000 65536"/>
                <a:gd name="T15" fmla="*/ 0 60000 65536"/>
                <a:gd name="T16" fmla="*/ 0 60000 65536"/>
                <a:gd name="T17" fmla="*/ 0 60000 65536"/>
                <a:gd name="T18" fmla="*/ 0 w 29"/>
                <a:gd name="T19" fmla="*/ 0 h 111"/>
                <a:gd name="T20" fmla="*/ 29 w 2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29" h="111">
                  <a:moveTo>
                    <a:pt x="29" y="111"/>
                  </a:moveTo>
                  <a:lnTo>
                    <a:pt x="29" y="0"/>
                  </a:lnTo>
                  <a:lnTo>
                    <a:pt x="0" y="0"/>
                  </a:lnTo>
                  <a:lnTo>
                    <a:pt x="0" y="111"/>
                  </a:lnTo>
                  <a:lnTo>
                    <a:pt x="29" y="111"/>
                  </a:lnTo>
                  <a:close/>
                </a:path>
              </a:pathLst>
            </a:custGeom>
            <a:solidFill>
              <a:srgbClr val="000000"/>
            </a:solidFill>
            <a:ln w="9525">
              <a:noFill/>
              <a:round/>
              <a:headEnd/>
              <a:tailEnd/>
            </a:ln>
          </p:spPr>
          <p:txBody>
            <a:bodyPr/>
            <a:lstStyle/>
            <a:p>
              <a:endParaRPr lang="en-US" sz="1800"/>
            </a:p>
          </p:txBody>
        </p:sp>
        <p:sp>
          <p:nvSpPr>
            <p:cNvPr id="20488" name="Freeform 82"/>
            <p:cNvSpPr>
              <a:spLocks/>
            </p:cNvSpPr>
            <p:nvPr/>
          </p:nvSpPr>
          <p:spPr bwMode="auto">
            <a:xfrm>
              <a:off x="4761" y="520"/>
              <a:ext cx="10" cy="10"/>
            </a:xfrm>
            <a:custGeom>
              <a:avLst/>
              <a:gdLst>
                <a:gd name="T0" fmla="*/ 0 w 29"/>
                <a:gd name="T1" fmla="*/ 0 h 30"/>
                <a:gd name="T2" fmla="*/ 0 w 29"/>
                <a:gd name="T3" fmla="*/ 0 h 30"/>
                <a:gd name="T4" fmla="*/ 0 w 29"/>
                <a:gd name="T5" fmla="*/ 0 h 30"/>
                <a:gd name="T6" fmla="*/ 0 w 29"/>
                <a:gd name="T7" fmla="*/ 0 h 30"/>
                <a:gd name="T8" fmla="*/ 0 w 29"/>
                <a:gd name="T9" fmla="*/ 0 h 30"/>
                <a:gd name="T10" fmla="*/ 0 w 29"/>
                <a:gd name="T11" fmla="*/ 0 h 30"/>
                <a:gd name="T12" fmla="*/ 0 60000 65536"/>
                <a:gd name="T13" fmla="*/ 0 60000 65536"/>
                <a:gd name="T14" fmla="*/ 0 60000 65536"/>
                <a:gd name="T15" fmla="*/ 0 60000 65536"/>
                <a:gd name="T16" fmla="*/ 0 60000 65536"/>
                <a:gd name="T17" fmla="*/ 0 60000 65536"/>
                <a:gd name="T18" fmla="*/ 0 w 29"/>
                <a:gd name="T19" fmla="*/ 0 h 30"/>
                <a:gd name="T20" fmla="*/ 29 w 29"/>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9" h="30">
                  <a:moveTo>
                    <a:pt x="29" y="30"/>
                  </a:moveTo>
                  <a:lnTo>
                    <a:pt x="29" y="0"/>
                  </a:lnTo>
                  <a:lnTo>
                    <a:pt x="0" y="0"/>
                  </a:lnTo>
                  <a:lnTo>
                    <a:pt x="0" y="30"/>
                  </a:lnTo>
                  <a:lnTo>
                    <a:pt x="29" y="30"/>
                  </a:lnTo>
                  <a:close/>
                </a:path>
              </a:pathLst>
            </a:custGeom>
            <a:solidFill>
              <a:srgbClr val="000000"/>
            </a:solidFill>
            <a:ln w="9525">
              <a:noFill/>
              <a:round/>
              <a:headEnd/>
              <a:tailEnd/>
            </a:ln>
          </p:spPr>
          <p:txBody>
            <a:bodyPr/>
            <a:lstStyle/>
            <a:p>
              <a:endParaRPr lang="en-US" sz="1800"/>
            </a:p>
          </p:txBody>
        </p:sp>
        <p:sp>
          <p:nvSpPr>
            <p:cNvPr id="20489" name="Freeform 83"/>
            <p:cNvSpPr>
              <a:spLocks/>
            </p:cNvSpPr>
            <p:nvPr/>
          </p:nvSpPr>
          <p:spPr bwMode="auto">
            <a:xfrm>
              <a:off x="4775" y="525"/>
              <a:ext cx="26" cy="49"/>
            </a:xfrm>
            <a:custGeom>
              <a:avLst/>
              <a:gdLst>
                <a:gd name="T0" fmla="*/ 0 w 77"/>
                <a:gd name="T1" fmla="*/ 0 h 147"/>
                <a:gd name="T2" fmla="*/ 0 w 77"/>
                <a:gd name="T3" fmla="*/ 0 h 147"/>
                <a:gd name="T4" fmla="*/ 0 w 77"/>
                <a:gd name="T5" fmla="*/ 0 h 147"/>
                <a:gd name="T6" fmla="*/ 0 w 77"/>
                <a:gd name="T7" fmla="*/ 0 h 147"/>
                <a:gd name="T8" fmla="*/ 0 w 77"/>
                <a:gd name="T9" fmla="*/ 0 h 147"/>
                <a:gd name="T10" fmla="*/ 0 w 77"/>
                <a:gd name="T11" fmla="*/ 0 h 147"/>
                <a:gd name="T12" fmla="*/ 0 w 77"/>
                <a:gd name="T13" fmla="*/ 0 h 147"/>
                <a:gd name="T14" fmla="*/ 0 w 77"/>
                <a:gd name="T15" fmla="*/ 0 h 147"/>
                <a:gd name="T16" fmla="*/ 0 w 77"/>
                <a:gd name="T17" fmla="*/ 0 h 147"/>
                <a:gd name="T18" fmla="*/ 0 w 77"/>
                <a:gd name="T19" fmla="*/ 0 h 147"/>
                <a:gd name="T20" fmla="*/ 0 w 77"/>
                <a:gd name="T21" fmla="*/ 0 h 147"/>
                <a:gd name="T22" fmla="*/ 0 w 77"/>
                <a:gd name="T23" fmla="*/ 0 h 147"/>
                <a:gd name="T24" fmla="*/ 0 w 77"/>
                <a:gd name="T25" fmla="*/ 0 h 147"/>
                <a:gd name="T26" fmla="*/ 0 w 77"/>
                <a:gd name="T27" fmla="*/ 0 h 147"/>
                <a:gd name="T28" fmla="*/ 0 w 77"/>
                <a:gd name="T29" fmla="*/ 0 h 147"/>
                <a:gd name="T30" fmla="*/ 0 w 77"/>
                <a:gd name="T31" fmla="*/ 0 h 147"/>
                <a:gd name="T32" fmla="*/ 0 w 77"/>
                <a:gd name="T33" fmla="*/ 0 h 147"/>
                <a:gd name="T34" fmla="*/ 0 w 77"/>
                <a:gd name="T35" fmla="*/ 0 h 147"/>
                <a:gd name="T36" fmla="*/ 0 w 77"/>
                <a:gd name="T37" fmla="*/ 0 h 147"/>
                <a:gd name="T38" fmla="*/ 0 w 77"/>
                <a:gd name="T39" fmla="*/ 0 h 1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7"/>
                <a:gd name="T61" fmla="*/ 0 h 147"/>
                <a:gd name="T62" fmla="*/ 77 w 77"/>
                <a:gd name="T63" fmla="*/ 147 h 1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7" h="147">
                  <a:moveTo>
                    <a:pt x="75" y="119"/>
                  </a:moveTo>
                  <a:lnTo>
                    <a:pt x="67" y="121"/>
                  </a:lnTo>
                  <a:lnTo>
                    <a:pt x="51" y="112"/>
                  </a:lnTo>
                  <a:lnTo>
                    <a:pt x="49" y="96"/>
                  </a:lnTo>
                  <a:lnTo>
                    <a:pt x="49" y="53"/>
                  </a:lnTo>
                  <a:lnTo>
                    <a:pt x="75" y="53"/>
                  </a:lnTo>
                  <a:lnTo>
                    <a:pt x="75" y="33"/>
                  </a:lnTo>
                  <a:lnTo>
                    <a:pt x="49" y="33"/>
                  </a:lnTo>
                  <a:lnTo>
                    <a:pt x="49" y="0"/>
                  </a:lnTo>
                  <a:lnTo>
                    <a:pt x="22" y="11"/>
                  </a:lnTo>
                  <a:lnTo>
                    <a:pt x="22" y="33"/>
                  </a:lnTo>
                  <a:lnTo>
                    <a:pt x="0" y="33"/>
                  </a:lnTo>
                  <a:lnTo>
                    <a:pt x="0" y="53"/>
                  </a:lnTo>
                  <a:lnTo>
                    <a:pt x="22" y="53"/>
                  </a:lnTo>
                  <a:lnTo>
                    <a:pt x="22" y="102"/>
                  </a:lnTo>
                  <a:lnTo>
                    <a:pt x="31" y="135"/>
                  </a:lnTo>
                  <a:lnTo>
                    <a:pt x="58" y="147"/>
                  </a:lnTo>
                  <a:lnTo>
                    <a:pt x="77" y="141"/>
                  </a:lnTo>
                  <a:lnTo>
                    <a:pt x="75" y="119"/>
                  </a:lnTo>
                  <a:close/>
                </a:path>
              </a:pathLst>
            </a:custGeom>
            <a:solidFill>
              <a:srgbClr val="000000"/>
            </a:solidFill>
            <a:ln w="9525">
              <a:noFill/>
              <a:round/>
              <a:headEnd/>
              <a:tailEnd/>
            </a:ln>
          </p:spPr>
          <p:txBody>
            <a:bodyPr/>
            <a:lstStyle/>
            <a:p>
              <a:endParaRPr lang="en-US" sz="1800"/>
            </a:p>
          </p:txBody>
        </p:sp>
        <p:sp>
          <p:nvSpPr>
            <p:cNvPr id="20490" name="Freeform 84"/>
            <p:cNvSpPr>
              <a:spLocks/>
            </p:cNvSpPr>
            <p:nvPr/>
          </p:nvSpPr>
          <p:spPr bwMode="auto">
            <a:xfrm>
              <a:off x="4804" y="536"/>
              <a:ext cx="39" cy="53"/>
            </a:xfrm>
            <a:custGeom>
              <a:avLst/>
              <a:gdLst>
                <a:gd name="T0" fmla="*/ 0 w 117"/>
                <a:gd name="T1" fmla="*/ 0 h 159"/>
                <a:gd name="T2" fmla="*/ 0 w 117"/>
                <a:gd name="T3" fmla="*/ 0 h 159"/>
                <a:gd name="T4" fmla="*/ 0 w 117"/>
                <a:gd name="T5" fmla="*/ 0 h 159"/>
                <a:gd name="T6" fmla="*/ 0 w 117"/>
                <a:gd name="T7" fmla="*/ 0 h 159"/>
                <a:gd name="T8" fmla="*/ 0 w 117"/>
                <a:gd name="T9" fmla="*/ 0 h 159"/>
                <a:gd name="T10" fmla="*/ 0 w 117"/>
                <a:gd name="T11" fmla="*/ 0 h 159"/>
                <a:gd name="T12" fmla="*/ 0 w 117"/>
                <a:gd name="T13" fmla="*/ 0 h 159"/>
                <a:gd name="T14" fmla="*/ 0 w 117"/>
                <a:gd name="T15" fmla="*/ 0 h 159"/>
                <a:gd name="T16" fmla="*/ 0 w 117"/>
                <a:gd name="T17" fmla="*/ 0 h 159"/>
                <a:gd name="T18" fmla="*/ 0 w 117"/>
                <a:gd name="T19" fmla="*/ 0 h 159"/>
                <a:gd name="T20" fmla="*/ 0 w 117"/>
                <a:gd name="T21" fmla="*/ 0 h 159"/>
                <a:gd name="T22" fmla="*/ 0 w 117"/>
                <a:gd name="T23" fmla="*/ 0 h 159"/>
                <a:gd name="T24" fmla="*/ 0 w 117"/>
                <a:gd name="T25" fmla="*/ 0 h 159"/>
                <a:gd name="T26" fmla="*/ 0 w 117"/>
                <a:gd name="T27" fmla="*/ 0 h 159"/>
                <a:gd name="T28" fmla="*/ 0 w 117"/>
                <a:gd name="T29" fmla="*/ 0 h 159"/>
                <a:gd name="T30" fmla="*/ 0 w 117"/>
                <a:gd name="T31" fmla="*/ 0 h 159"/>
                <a:gd name="T32" fmla="*/ 0 w 117"/>
                <a:gd name="T33" fmla="*/ 0 h 1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7"/>
                <a:gd name="T52" fmla="*/ 0 h 159"/>
                <a:gd name="T53" fmla="*/ 117 w 117"/>
                <a:gd name="T54" fmla="*/ 159 h 1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7" h="159">
                  <a:moveTo>
                    <a:pt x="7" y="156"/>
                  </a:moveTo>
                  <a:lnTo>
                    <a:pt x="27" y="159"/>
                  </a:lnTo>
                  <a:lnTo>
                    <a:pt x="56" y="149"/>
                  </a:lnTo>
                  <a:lnTo>
                    <a:pt x="70" y="120"/>
                  </a:lnTo>
                  <a:lnTo>
                    <a:pt x="117" y="0"/>
                  </a:lnTo>
                  <a:lnTo>
                    <a:pt x="86" y="0"/>
                  </a:lnTo>
                  <a:lnTo>
                    <a:pt x="65" y="65"/>
                  </a:lnTo>
                  <a:lnTo>
                    <a:pt x="59" y="81"/>
                  </a:lnTo>
                  <a:lnTo>
                    <a:pt x="53" y="69"/>
                  </a:lnTo>
                  <a:lnTo>
                    <a:pt x="33" y="0"/>
                  </a:lnTo>
                  <a:lnTo>
                    <a:pt x="0" y="0"/>
                  </a:lnTo>
                  <a:lnTo>
                    <a:pt x="43" y="117"/>
                  </a:lnTo>
                  <a:lnTo>
                    <a:pt x="36" y="131"/>
                  </a:lnTo>
                  <a:lnTo>
                    <a:pt x="23" y="138"/>
                  </a:lnTo>
                  <a:lnTo>
                    <a:pt x="10" y="137"/>
                  </a:lnTo>
                  <a:lnTo>
                    <a:pt x="7" y="156"/>
                  </a:lnTo>
                  <a:close/>
                </a:path>
              </a:pathLst>
            </a:custGeom>
            <a:solidFill>
              <a:srgbClr val="000000"/>
            </a:solidFill>
            <a:ln w="9525">
              <a:noFill/>
              <a:round/>
              <a:headEnd/>
              <a:tailEnd/>
            </a:ln>
          </p:spPr>
          <p:txBody>
            <a:bodyPr/>
            <a:lstStyle/>
            <a:p>
              <a:endParaRPr lang="en-US" sz="1800"/>
            </a:p>
          </p:txBody>
        </p:sp>
        <p:sp>
          <p:nvSpPr>
            <p:cNvPr id="20491" name="Freeform 85"/>
            <p:cNvSpPr>
              <a:spLocks/>
            </p:cNvSpPr>
            <p:nvPr/>
          </p:nvSpPr>
          <p:spPr bwMode="auto">
            <a:xfrm>
              <a:off x="4871" y="523"/>
              <a:ext cx="40" cy="52"/>
            </a:xfrm>
            <a:custGeom>
              <a:avLst/>
              <a:gdLst>
                <a:gd name="T0" fmla="*/ 0 w 121"/>
                <a:gd name="T1" fmla="*/ 0 h 156"/>
                <a:gd name="T2" fmla="*/ 0 w 121"/>
                <a:gd name="T3" fmla="*/ 0 h 156"/>
                <a:gd name="T4" fmla="*/ 0 w 121"/>
                <a:gd name="T5" fmla="*/ 0 h 156"/>
                <a:gd name="T6" fmla="*/ 0 w 121"/>
                <a:gd name="T7" fmla="*/ 0 h 156"/>
                <a:gd name="T8" fmla="*/ 0 w 121"/>
                <a:gd name="T9" fmla="*/ 0 h 156"/>
                <a:gd name="T10" fmla="*/ 0 w 121"/>
                <a:gd name="T11" fmla="*/ 0 h 156"/>
                <a:gd name="T12" fmla="*/ 0 w 121"/>
                <a:gd name="T13" fmla="*/ 0 h 156"/>
                <a:gd name="T14" fmla="*/ 0 w 121"/>
                <a:gd name="T15" fmla="*/ 0 h 156"/>
                <a:gd name="T16" fmla="*/ 0 w 121"/>
                <a:gd name="T17" fmla="*/ 0 h 156"/>
                <a:gd name="T18" fmla="*/ 0 w 121"/>
                <a:gd name="T19" fmla="*/ 0 h 156"/>
                <a:gd name="T20" fmla="*/ 0 w 121"/>
                <a:gd name="T21" fmla="*/ 0 h 156"/>
                <a:gd name="T22" fmla="*/ 0 w 121"/>
                <a:gd name="T23" fmla="*/ 0 h 156"/>
                <a:gd name="T24" fmla="*/ 0 w 121"/>
                <a:gd name="T25" fmla="*/ 0 h 156"/>
                <a:gd name="T26" fmla="*/ 0 w 121"/>
                <a:gd name="T27" fmla="*/ 0 h 156"/>
                <a:gd name="T28" fmla="*/ 0 w 121"/>
                <a:gd name="T29" fmla="*/ 0 h 156"/>
                <a:gd name="T30" fmla="*/ 0 w 121"/>
                <a:gd name="T31" fmla="*/ 0 h 156"/>
                <a:gd name="T32" fmla="*/ 0 w 121"/>
                <a:gd name="T33" fmla="*/ 0 h 156"/>
                <a:gd name="T34" fmla="*/ 0 w 121"/>
                <a:gd name="T35" fmla="*/ 0 h 156"/>
                <a:gd name="T36" fmla="*/ 0 w 121"/>
                <a:gd name="T37" fmla="*/ 0 h 156"/>
                <a:gd name="T38" fmla="*/ 0 w 121"/>
                <a:gd name="T39" fmla="*/ 0 h 156"/>
                <a:gd name="T40" fmla="*/ 0 w 121"/>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1"/>
                <a:gd name="T64" fmla="*/ 0 h 156"/>
                <a:gd name="T65" fmla="*/ 121 w 121"/>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1" h="156">
                  <a:moveTo>
                    <a:pt x="94" y="0"/>
                  </a:moveTo>
                  <a:lnTo>
                    <a:pt x="94" y="87"/>
                  </a:lnTo>
                  <a:lnTo>
                    <a:pt x="88" y="119"/>
                  </a:lnTo>
                  <a:lnTo>
                    <a:pt x="79" y="127"/>
                  </a:lnTo>
                  <a:lnTo>
                    <a:pt x="65" y="130"/>
                  </a:lnTo>
                  <a:lnTo>
                    <a:pt x="36" y="119"/>
                  </a:lnTo>
                  <a:lnTo>
                    <a:pt x="30" y="88"/>
                  </a:lnTo>
                  <a:lnTo>
                    <a:pt x="30" y="0"/>
                  </a:lnTo>
                  <a:lnTo>
                    <a:pt x="0" y="0"/>
                  </a:lnTo>
                  <a:lnTo>
                    <a:pt x="0" y="93"/>
                  </a:lnTo>
                  <a:lnTo>
                    <a:pt x="4" y="120"/>
                  </a:lnTo>
                  <a:lnTo>
                    <a:pt x="16" y="139"/>
                  </a:lnTo>
                  <a:lnTo>
                    <a:pt x="35" y="153"/>
                  </a:lnTo>
                  <a:lnTo>
                    <a:pt x="61" y="156"/>
                  </a:lnTo>
                  <a:lnTo>
                    <a:pt x="91" y="152"/>
                  </a:lnTo>
                  <a:lnTo>
                    <a:pt x="108" y="139"/>
                  </a:lnTo>
                  <a:lnTo>
                    <a:pt x="118" y="119"/>
                  </a:lnTo>
                  <a:lnTo>
                    <a:pt x="121" y="93"/>
                  </a:lnTo>
                  <a:lnTo>
                    <a:pt x="121" y="0"/>
                  </a:lnTo>
                  <a:lnTo>
                    <a:pt x="94" y="0"/>
                  </a:lnTo>
                  <a:close/>
                </a:path>
              </a:pathLst>
            </a:custGeom>
            <a:solidFill>
              <a:srgbClr val="000000"/>
            </a:solidFill>
            <a:ln w="9525">
              <a:noFill/>
              <a:round/>
              <a:headEnd/>
              <a:tailEnd/>
            </a:ln>
          </p:spPr>
          <p:txBody>
            <a:bodyPr/>
            <a:lstStyle/>
            <a:p>
              <a:endParaRPr lang="en-US" sz="1800"/>
            </a:p>
          </p:txBody>
        </p:sp>
        <p:sp>
          <p:nvSpPr>
            <p:cNvPr id="20492" name="Freeform 86"/>
            <p:cNvSpPr>
              <a:spLocks/>
            </p:cNvSpPr>
            <p:nvPr/>
          </p:nvSpPr>
          <p:spPr bwMode="auto">
            <a:xfrm>
              <a:off x="4921" y="536"/>
              <a:ext cx="35" cy="37"/>
            </a:xfrm>
            <a:custGeom>
              <a:avLst/>
              <a:gdLst>
                <a:gd name="T0" fmla="*/ 0 w 104"/>
                <a:gd name="T1" fmla="*/ 0 h 113"/>
                <a:gd name="T2" fmla="*/ 0 w 104"/>
                <a:gd name="T3" fmla="*/ 0 h 113"/>
                <a:gd name="T4" fmla="*/ 0 w 104"/>
                <a:gd name="T5" fmla="*/ 0 h 113"/>
                <a:gd name="T6" fmla="*/ 0 w 104"/>
                <a:gd name="T7" fmla="*/ 0 h 113"/>
                <a:gd name="T8" fmla="*/ 0 w 104"/>
                <a:gd name="T9" fmla="*/ 0 h 113"/>
                <a:gd name="T10" fmla="*/ 0 w 104"/>
                <a:gd name="T11" fmla="*/ 0 h 113"/>
                <a:gd name="T12" fmla="*/ 0 w 104"/>
                <a:gd name="T13" fmla="*/ 0 h 113"/>
                <a:gd name="T14" fmla="*/ 0 w 104"/>
                <a:gd name="T15" fmla="*/ 0 h 113"/>
                <a:gd name="T16" fmla="*/ 0 w 104"/>
                <a:gd name="T17" fmla="*/ 0 h 113"/>
                <a:gd name="T18" fmla="*/ 0 w 104"/>
                <a:gd name="T19" fmla="*/ 0 h 113"/>
                <a:gd name="T20" fmla="*/ 0 w 104"/>
                <a:gd name="T21" fmla="*/ 0 h 113"/>
                <a:gd name="T22" fmla="*/ 0 w 104"/>
                <a:gd name="T23" fmla="*/ 0 h 113"/>
                <a:gd name="T24" fmla="*/ 0 w 104"/>
                <a:gd name="T25" fmla="*/ 0 h 113"/>
                <a:gd name="T26" fmla="*/ 0 w 104"/>
                <a:gd name="T27" fmla="*/ 0 h 113"/>
                <a:gd name="T28" fmla="*/ 0 w 104"/>
                <a:gd name="T29" fmla="*/ 0 h 113"/>
                <a:gd name="T30" fmla="*/ 0 w 104"/>
                <a:gd name="T31" fmla="*/ 0 h 113"/>
                <a:gd name="T32" fmla="*/ 0 w 104"/>
                <a:gd name="T33" fmla="*/ 0 h 113"/>
                <a:gd name="T34" fmla="*/ 0 w 104"/>
                <a:gd name="T35" fmla="*/ 0 h 113"/>
                <a:gd name="T36" fmla="*/ 0 w 104"/>
                <a:gd name="T37" fmla="*/ 0 h 113"/>
                <a:gd name="T38" fmla="*/ 0 w 104"/>
                <a:gd name="T39" fmla="*/ 0 h 113"/>
                <a:gd name="T40" fmla="*/ 0 w 104"/>
                <a:gd name="T41" fmla="*/ 0 h 113"/>
                <a:gd name="T42" fmla="*/ 0 w 104"/>
                <a:gd name="T43" fmla="*/ 0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13"/>
                <a:gd name="T68" fmla="*/ 104 w 104"/>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13">
                  <a:moveTo>
                    <a:pt x="26" y="2"/>
                  </a:moveTo>
                  <a:lnTo>
                    <a:pt x="0" y="2"/>
                  </a:lnTo>
                  <a:lnTo>
                    <a:pt x="2" y="41"/>
                  </a:lnTo>
                  <a:lnTo>
                    <a:pt x="2" y="113"/>
                  </a:lnTo>
                  <a:lnTo>
                    <a:pt x="29" y="113"/>
                  </a:lnTo>
                  <a:lnTo>
                    <a:pt x="29" y="61"/>
                  </a:lnTo>
                  <a:lnTo>
                    <a:pt x="35" y="35"/>
                  </a:lnTo>
                  <a:lnTo>
                    <a:pt x="42" y="26"/>
                  </a:lnTo>
                  <a:lnTo>
                    <a:pt x="54" y="22"/>
                  </a:lnTo>
                  <a:lnTo>
                    <a:pt x="67" y="26"/>
                  </a:lnTo>
                  <a:lnTo>
                    <a:pt x="73" y="35"/>
                  </a:lnTo>
                  <a:lnTo>
                    <a:pt x="77" y="58"/>
                  </a:lnTo>
                  <a:lnTo>
                    <a:pt x="77" y="113"/>
                  </a:lnTo>
                  <a:lnTo>
                    <a:pt x="104" y="113"/>
                  </a:lnTo>
                  <a:lnTo>
                    <a:pt x="104" y="49"/>
                  </a:lnTo>
                  <a:lnTo>
                    <a:pt x="97" y="13"/>
                  </a:lnTo>
                  <a:lnTo>
                    <a:pt x="86" y="3"/>
                  </a:lnTo>
                  <a:lnTo>
                    <a:pt x="64" y="0"/>
                  </a:lnTo>
                  <a:lnTo>
                    <a:pt x="44" y="3"/>
                  </a:lnTo>
                  <a:lnTo>
                    <a:pt x="28" y="19"/>
                  </a:lnTo>
                  <a:lnTo>
                    <a:pt x="26" y="2"/>
                  </a:lnTo>
                  <a:close/>
                </a:path>
              </a:pathLst>
            </a:custGeom>
            <a:solidFill>
              <a:srgbClr val="000000"/>
            </a:solidFill>
            <a:ln w="9525">
              <a:noFill/>
              <a:round/>
              <a:headEnd/>
              <a:tailEnd/>
            </a:ln>
          </p:spPr>
          <p:txBody>
            <a:bodyPr/>
            <a:lstStyle/>
            <a:p>
              <a:endParaRPr lang="en-US" sz="1800"/>
            </a:p>
          </p:txBody>
        </p:sp>
        <p:sp>
          <p:nvSpPr>
            <p:cNvPr id="20493" name="Freeform 87"/>
            <p:cNvSpPr>
              <a:spLocks/>
            </p:cNvSpPr>
            <p:nvPr/>
          </p:nvSpPr>
          <p:spPr bwMode="auto">
            <a:xfrm>
              <a:off x="4967" y="536"/>
              <a:ext cx="8" cy="37"/>
            </a:xfrm>
            <a:custGeom>
              <a:avLst/>
              <a:gdLst>
                <a:gd name="T0" fmla="*/ 0 w 29"/>
                <a:gd name="T1" fmla="*/ 0 h 111"/>
                <a:gd name="T2" fmla="*/ 0 w 29"/>
                <a:gd name="T3" fmla="*/ 0 h 111"/>
                <a:gd name="T4" fmla="*/ 0 w 29"/>
                <a:gd name="T5" fmla="*/ 0 h 111"/>
                <a:gd name="T6" fmla="*/ 0 w 29"/>
                <a:gd name="T7" fmla="*/ 0 h 111"/>
                <a:gd name="T8" fmla="*/ 0 w 29"/>
                <a:gd name="T9" fmla="*/ 0 h 111"/>
                <a:gd name="T10" fmla="*/ 0 w 29"/>
                <a:gd name="T11" fmla="*/ 0 h 111"/>
                <a:gd name="T12" fmla="*/ 0 60000 65536"/>
                <a:gd name="T13" fmla="*/ 0 60000 65536"/>
                <a:gd name="T14" fmla="*/ 0 60000 65536"/>
                <a:gd name="T15" fmla="*/ 0 60000 65536"/>
                <a:gd name="T16" fmla="*/ 0 60000 65536"/>
                <a:gd name="T17" fmla="*/ 0 60000 65536"/>
                <a:gd name="T18" fmla="*/ 0 w 29"/>
                <a:gd name="T19" fmla="*/ 0 h 111"/>
                <a:gd name="T20" fmla="*/ 29 w 2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29" h="111">
                  <a:moveTo>
                    <a:pt x="29" y="111"/>
                  </a:moveTo>
                  <a:lnTo>
                    <a:pt x="29" y="0"/>
                  </a:lnTo>
                  <a:lnTo>
                    <a:pt x="0" y="0"/>
                  </a:lnTo>
                  <a:lnTo>
                    <a:pt x="0" y="111"/>
                  </a:lnTo>
                  <a:lnTo>
                    <a:pt x="29" y="111"/>
                  </a:lnTo>
                  <a:close/>
                </a:path>
              </a:pathLst>
            </a:custGeom>
            <a:solidFill>
              <a:srgbClr val="000000"/>
            </a:solidFill>
            <a:ln w="9525">
              <a:noFill/>
              <a:round/>
              <a:headEnd/>
              <a:tailEnd/>
            </a:ln>
          </p:spPr>
          <p:txBody>
            <a:bodyPr/>
            <a:lstStyle/>
            <a:p>
              <a:endParaRPr lang="en-US" sz="1800"/>
            </a:p>
          </p:txBody>
        </p:sp>
        <p:sp>
          <p:nvSpPr>
            <p:cNvPr id="20494" name="Freeform 88"/>
            <p:cNvSpPr>
              <a:spLocks/>
            </p:cNvSpPr>
            <p:nvPr/>
          </p:nvSpPr>
          <p:spPr bwMode="auto">
            <a:xfrm>
              <a:off x="4967" y="520"/>
              <a:ext cx="8" cy="10"/>
            </a:xfrm>
            <a:custGeom>
              <a:avLst/>
              <a:gdLst>
                <a:gd name="T0" fmla="*/ 0 w 29"/>
                <a:gd name="T1" fmla="*/ 0 h 30"/>
                <a:gd name="T2" fmla="*/ 0 w 29"/>
                <a:gd name="T3" fmla="*/ 0 h 30"/>
                <a:gd name="T4" fmla="*/ 0 w 29"/>
                <a:gd name="T5" fmla="*/ 0 h 30"/>
                <a:gd name="T6" fmla="*/ 0 w 29"/>
                <a:gd name="T7" fmla="*/ 0 h 30"/>
                <a:gd name="T8" fmla="*/ 0 w 29"/>
                <a:gd name="T9" fmla="*/ 0 h 30"/>
                <a:gd name="T10" fmla="*/ 0 w 29"/>
                <a:gd name="T11" fmla="*/ 0 h 30"/>
                <a:gd name="T12" fmla="*/ 0 60000 65536"/>
                <a:gd name="T13" fmla="*/ 0 60000 65536"/>
                <a:gd name="T14" fmla="*/ 0 60000 65536"/>
                <a:gd name="T15" fmla="*/ 0 60000 65536"/>
                <a:gd name="T16" fmla="*/ 0 60000 65536"/>
                <a:gd name="T17" fmla="*/ 0 60000 65536"/>
                <a:gd name="T18" fmla="*/ 0 w 29"/>
                <a:gd name="T19" fmla="*/ 0 h 30"/>
                <a:gd name="T20" fmla="*/ 29 w 29"/>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9" h="30">
                  <a:moveTo>
                    <a:pt x="29" y="30"/>
                  </a:moveTo>
                  <a:lnTo>
                    <a:pt x="29" y="0"/>
                  </a:lnTo>
                  <a:lnTo>
                    <a:pt x="0" y="0"/>
                  </a:lnTo>
                  <a:lnTo>
                    <a:pt x="0" y="30"/>
                  </a:lnTo>
                  <a:lnTo>
                    <a:pt x="29" y="30"/>
                  </a:lnTo>
                  <a:close/>
                </a:path>
              </a:pathLst>
            </a:custGeom>
            <a:solidFill>
              <a:srgbClr val="000000"/>
            </a:solidFill>
            <a:ln w="9525">
              <a:noFill/>
              <a:round/>
              <a:headEnd/>
              <a:tailEnd/>
            </a:ln>
          </p:spPr>
          <p:txBody>
            <a:bodyPr/>
            <a:lstStyle/>
            <a:p>
              <a:endParaRPr lang="en-US" sz="1800"/>
            </a:p>
          </p:txBody>
        </p:sp>
        <p:sp>
          <p:nvSpPr>
            <p:cNvPr id="20495" name="Freeform 89"/>
            <p:cNvSpPr>
              <a:spLocks/>
            </p:cNvSpPr>
            <p:nvPr/>
          </p:nvSpPr>
          <p:spPr bwMode="auto">
            <a:xfrm>
              <a:off x="4981" y="536"/>
              <a:ext cx="39" cy="37"/>
            </a:xfrm>
            <a:custGeom>
              <a:avLst/>
              <a:gdLst>
                <a:gd name="T0" fmla="*/ 0 w 115"/>
                <a:gd name="T1" fmla="*/ 0 h 111"/>
                <a:gd name="T2" fmla="*/ 0 w 115"/>
                <a:gd name="T3" fmla="*/ 0 h 111"/>
                <a:gd name="T4" fmla="*/ 0 w 115"/>
                <a:gd name="T5" fmla="*/ 0 h 111"/>
                <a:gd name="T6" fmla="*/ 0 w 115"/>
                <a:gd name="T7" fmla="*/ 0 h 111"/>
                <a:gd name="T8" fmla="*/ 0 w 115"/>
                <a:gd name="T9" fmla="*/ 0 h 111"/>
                <a:gd name="T10" fmla="*/ 0 w 115"/>
                <a:gd name="T11" fmla="*/ 0 h 111"/>
                <a:gd name="T12" fmla="*/ 0 w 115"/>
                <a:gd name="T13" fmla="*/ 0 h 111"/>
                <a:gd name="T14" fmla="*/ 0 w 115"/>
                <a:gd name="T15" fmla="*/ 0 h 111"/>
                <a:gd name="T16" fmla="*/ 0 w 115"/>
                <a:gd name="T17" fmla="*/ 0 h 111"/>
                <a:gd name="T18" fmla="*/ 0 w 115"/>
                <a:gd name="T19" fmla="*/ 0 h 111"/>
                <a:gd name="T20" fmla="*/ 0 w 115"/>
                <a:gd name="T21" fmla="*/ 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
                <a:gd name="T34" fmla="*/ 0 h 111"/>
                <a:gd name="T35" fmla="*/ 115 w 115"/>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 h="111">
                  <a:moveTo>
                    <a:pt x="72" y="111"/>
                  </a:moveTo>
                  <a:lnTo>
                    <a:pt x="115" y="0"/>
                  </a:lnTo>
                  <a:lnTo>
                    <a:pt x="86" y="0"/>
                  </a:lnTo>
                  <a:lnTo>
                    <a:pt x="64" y="62"/>
                  </a:lnTo>
                  <a:lnTo>
                    <a:pt x="56" y="86"/>
                  </a:lnTo>
                  <a:lnTo>
                    <a:pt x="47" y="55"/>
                  </a:lnTo>
                  <a:lnTo>
                    <a:pt x="31" y="0"/>
                  </a:lnTo>
                  <a:lnTo>
                    <a:pt x="0" y="0"/>
                  </a:lnTo>
                  <a:lnTo>
                    <a:pt x="38" y="111"/>
                  </a:lnTo>
                  <a:lnTo>
                    <a:pt x="72" y="111"/>
                  </a:lnTo>
                  <a:close/>
                </a:path>
              </a:pathLst>
            </a:custGeom>
            <a:solidFill>
              <a:srgbClr val="000000"/>
            </a:solidFill>
            <a:ln w="9525">
              <a:noFill/>
              <a:round/>
              <a:headEnd/>
              <a:tailEnd/>
            </a:ln>
          </p:spPr>
          <p:txBody>
            <a:bodyPr/>
            <a:lstStyle/>
            <a:p>
              <a:endParaRPr lang="en-US" sz="1800"/>
            </a:p>
          </p:txBody>
        </p:sp>
        <p:sp>
          <p:nvSpPr>
            <p:cNvPr id="20496" name="Freeform 90"/>
            <p:cNvSpPr>
              <a:spLocks/>
            </p:cNvSpPr>
            <p:nvPr/>
          </p:nvSpPr>
          <p:spPr bwMode="auto">
            <a:xfrm>
              <a:off x="5041" y="563"/>
              <a:ext cx="14" cy="12"/>
            </a:xfrm>
            <a:custGeom>
              <a:avLst/>
              <a:gdLst>
                <a:gd name="T0" fmla="*/ 0 w 41"/>
                <a:gd name="T1" fmla="*/ 0 h 34"/>
                <a:gd name="T2" fmla="*/ 0 w 41"/>
                <a:gd name="T3" fmla="*/ 0 h 34"/>
                <a:gd name="T4" fmla="*/ 0 w 41"/>
                <a:gd name="T5" fmla="*/ 0 h 34"/>
                <a:gd name="T6" fmla="*/ 0 w 41"/>
                <a:gd name="T7" fmla="*/ 0 h 34"/>
                <a:gd name="T8" fmla="*/ 0 w 41"/>
                <a:gd name="T9" fmla="*/ 0 h 34"/>
                <a:gd name="T10" fmla="*/ 0 w 41"/>
                <a:gd name="T11" fmla="*/ 0 h 34"/>
                <a:gd name="T12" fmla="*/ 0 w 41"/>
                <a:gd name="T13" fmla="*/ 0 h 34"/>
                <a:gd name="T14" fmla="*/ 0 60000 65536"/>
                <a:gd name="T15" fmla="*/ 0 60000 65536"/>
                <a:gd name="T16" fmla="*/ 0 60000 65536"/>
                <a:gd name="T17" fmla="*/ 0 60000 65536"/>
                <a:gd name="T18" fmla="*/ 0 60000 65536"/>
                <a:gd name="T19" fmla="*/ 0 60000 65536"/>
                <a:gd name="T20" fmla="*/ 0 60000 65536"/>
                <a:gd name="T21" fmla="*/ 0 w 41"/>
                <a:gd name="T22" fmla="*/ 0 h 34"/>
                <a:gd name="T23" fmla="*/ 41 w 4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34">
                  <a:moveTo>
                    <a:pt x="0" y="10"/>
                  </a:moveTo>
                  <a:lnTo>
                    <a:pt x="2" y="34"/>
                  </a:lnTo>
                  <a:lnTo>
                    <a:pt x="41" y="24"/>
                  </a:lnTo>
                  <a:lnTo>
                    <a:pt x="41" y="0"/>
                  </a:lnTo>
                  <a:lnTo>
                    <a:pt x="5" y="10"/>
                  </a:lnTo>
                  <a:lnTo>
                    <a:pt x="0" y="10"/>
                  </a:lnTo>
                  <a:close/>
                </a:path>
              </a:pathLst>
            </a:custGeom>
            <a:solidFill>
              <a:srgbClr val="000000"/>
            </a:solidFill>
            <a:ln w="9525">
              <a:noFill/>
              <a:round/>
              <a:headEnd/>
              <a:tailEnd/>
            </a:ln>
          </p:spPr>
          <p:txBody>
            <a:bodyPr/>
            <a:lstStyle/>
            <a:p>
              <a:endParaRPr lang="en-US" sz="1800"/>
            </a:p>
          </p:txBody>
        </p:sp>
        <p:sp>
          <p:nvSpPr>
            <p:cNvPr id="20497" name="Freeform 91"/>
            <p:cNvSpPr>
              <a:spLocks/>
            </p:cNvSpPr>
            <p:nvPr/>
          </p:nvSpPr>
          <p:spPr bwMode="auto">
            <a:xfrm>
              <a:off x="5041" y="536"/>
              <a:ext cx="18" cy="22"/>
            </a:xfrm>
            <a:custGeom>
              <a:avLst/>
              <a:gdLst>
                <a:gd name="T0" fmla="*/ 0 w 50"/>
                <a:gd name="T1" fmla="*/ 0 h 67"/>
                <a:gd name="T2" fmla="*/ 0 w 50"/>
                <a:gd name="T3" fmla="*/ 0 h 67"/>
                <a:gd name="T4" fmla="*/ 0 w 50"/>
                <a:gd name="T5" fmla="*/ 0 h 67"/>
                <a:gd name="T6" fmla="*/ 0 w 50"/>
                <a:gd name="T7" fmla="*/ 0 h 67"/>
                <a:gd name="T8" fmla="*/ 0 w 50"/>
                <a:gd name="T9" fmla="*/ 0 h 67"/>
                <a:gd name="T10" fmla="*/ 0 w 50"/>
                <a:gd name="T11" fmla="*/ 0 h 67"/>
                <a:gd name="T12" fmla="*/ 0 w 50"/>
                <a:gd name="T13" fmla="*/ 0 h 67"/>
                <a:gd name="T14" fmla="*/ 0 w 50"/>
                <a:gd name="T15" fmla="*/ 0 h 67"/>
                <a:gd name="T16" fmla="*/ 0 w 50"/>
                <a:gd name="T17" fmla="*/ 0 h 67"/>
                <a:gd name="T18" fmla="*/ 0 w 50"/>
                <a:gd name="T19" fmla="*/ 0 h 67"/>
                <a:gd name="T20" fmla="*/ 0 w 50"/>
                <a:gd name="T21" fmla="*/ 0 h 67"/>
                <a:gd name="T22" fmla="*/ 0 w 50"/>
                <a:gd name="T23" fmla="*/ 0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67"/>
                <a:gd name="T38" fmla="*/ 50 w 50"/>
                <a:gd name="T39" fmla="*/ 67 h 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67">
                  <a:moveTo>
                    <a:pt x="0" y="47"/>
                  </a:moveTo>
                  <a:lnTo>
                    <a:pt x="0" y="67"/>
                  </a:lnTo>
                  <a:lnTo>
                    <a:pt x="49" y="67"/>
                  </a:lnTo>
                  <a:lnTo>
                    <a:pt x="50" y="57"/>
                  </a:lnTo>
                  <a:lnTo>
                    <a:pt x="39" y="15"/>
                  </a:lnTo>
                  <a:lnTo>
                    <a:pt x="23" y="3"/>
                  </a:lnTo>
                  <a:lnTo>
                    <a:pt x="0" y="0"/>
                  </a:lnTo>
                  <a:lnTo>
                    <a:pt x="0" y="21"/>
                  </a:lnTo>
                  <a:lnTo>
                    <a:pt x="15" y="28"/>
                  </a:lnTo>
                  <a:lnTo>
                    <a:pt x="23" y="47"/>
                  </a:lnTo>
                  <a:lnTo>
                    <a:pt x="0" y="47"/>
                  </a:lnTo>
                  <a:close/>
                </a:path>
              </a:pathLst>
            </a:custGeom>
            <a:solidFill>
              <a:srgbClr val="000000"/>
            </a:solidFill>
            <a:ln w="9525">
              <a:noFill/>
              <a:round/>
              <a:headEnd/>
              <a:tailEnd/>
            </a:ln>
          </p:spPr>
          <p:txBody>
            <a:bodyPr/>
            <a:lstStyle/>
            <a:p>
              <a:endParaRPr lang="en-US" sz="1800"/>
            </a:p>
          </p:txBody>
        </p:sp>
        <p:sp>
          <p:nvSpPr>
            <p:cNvPr id="20498" name="Freeform 92"/>
            <p:cNvSpPr>
              <a:spLocks/>
            </p:cNvSpPr>
            <p:nvPr/>
          </p:nvSpPr>
          <p:spPr bwMode="auto">
            <a:xfrm>
              <a:off x="5023" y="535"/>
              <a:ext cx="18" cy="40"/>
            </a:xfrm>
            <a:custGeom>
              <a:avLst/>
              <a:gdLst>
                <a:gd name="T0" fmla="*/ 0 w 54"/>
                <a:gd name="T1" fmla="*/ 0 h 120"/>
                <a:gd name="T2" fmla="*/ 0 w 54"/>
                <a:gd name="T3" fmla="*/ 0 h 120"/>
                <a:gd name="T4" fmla="*/ 0 w 54"/>
                <a:gd name="T5" fmla="*/ 0 h 120"/>
                <a:gd name="T6" fmla="*/ 0 w 54"/>
                <a:gd name="T7" fmla="*/ 0 h 120"/>
                <a:gd name="T8" fmla="*/ 0 w 54"/>
                <a:gd name="T9" fmla="*/ 0 h 120"/>
                <a:gd name="T10" fmla="*/ 0 w 54"/>
                <a:gd name="T11" fmla="*/ 0 h 120"/>
                <a:gd name="T12" fmla="*/ 0 w 54"/>
                <a:gd name="T13" fmla="*/ 0 h 120"/>
                <a:gd name="T14" fmla="*/ 0 w 54"/>
                <a:gd name="T15" fmla="*/ 0 h 120"/>
                <a:gd name="T16" fmla="*/ 0 w 54"/>
                <a:gd name="T17" fmla="*/ 0 h 120"/>
                <a:gd name="T18" fmla="*/ 0 w 54"/>
                <a:gd name="T19" fmla="*/ 0 h 120"/>
                <a:gd name="T20" fmla="*/ 0 w 54"/>
                <a:gd name="T21" fmla="*/ 0 h 120"/>
                <a:gd name="T22" fmla="*/ 0 w 54"/>
                <a:gd name="T23" fmla="*/ 0 h 120"/>
                <a:gd name="T24" fmla="*/ 0 w 54"/>
                <a:gd name="T25" fmla="*/ 0 h 120"/>
                <a:gd name="T26" fmla="*/ 0 w 54"/>
                <a:gd name="T27" fmla="*/ 0 h 120"/>
                <a:gd name="T28" fmla="*/ 0 w 54"/>
                <a:gd name="T29" fmla="*/ 0 h 120"/>
                <a:gd name="T30" fmla="*/ 0 w 54"/>
                <a:gd name="T31" fmla="*/ 0 h 120"/>
                <a:gd name="T32" fmla="*/ 0 w 54"/>
                <a:gd name="T33" fmla="*/ 0 h 120"/>
                <a:gd name="T34" fmla="*/ 0 w 54"/>
                <a:gd name="T35" fmla="*/ 0 h 120"/>
                <a:gd name="T36" fmla="*/ 0 w 54"/>
                <a:gd name="T37" fmla="*/ 0 h 120"/>
                <a:gd name="T38" fmla="*/ 0 w 54"/>
                <a:gd name="T39" fmla="*/ 0 h 120"/>
                <a:gd name="T40" fmla="*/ 0 w 54"/>
                <a:gd name="T41" fmla="*/ 0 h 1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120"/>
                <a:gd name="T65" fmla="*/ 54 w 54"/>
                <a:gd name="T66" fmla="*/ 120 h 1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120">
                  <a:moveTo>
                    <a:pt x="54" y="24"/>
                  </a:moveTo>
                  <a:lnTo>
                    <a:pt x="54" y="3"/>
                  </a:lnTo>
                  <a:lnTo>
                    <a:pt x="52" y="0"/>
                  </a:lnTo>
                  <a:lnTo>
                    <a:pt x="32" y="6"/>
                  </a:lnTo>
                  <a:lnTo>
                    <a:pt x="15" y="18"/>
                  </a:lnTo>
                  <a:lnTo>
                    <a:pt x="4" y="38"/>
                  </a:lnTo>
                  <a:lnTo>
                    <a:pt x="0" y="61"/>
                  </a:lnTo>
                  <a:lnTo>
                    <a:pt x="4" y="84"/>
                  </a:lnTo>
                  <a:lnTo>
                    <a:pt x="16" y="103"/>
                  </a:lnTo>
                  <a:lnTo>
                    <a:pt x="33" y="116"/>
                  </a:lnTo>
                  <a:lnTo>
                    <a:pt x="54" y="120"/>
                  </a:lnTo>
                  <a:lnTo>
                    <a:pt x="54" y="96"/>
                  </a:lnTo>
                  <a:lnTo>
                    <a:pt x="39" y="90"/>
                  </a:lnTo>
                  <a:lnTo>
                    <a:pt x="28" y="70"/>
                  </a:lnTo>
                  <a:lnTo>
                    <a:pt x="54" y="70"/>
                  </a:lnTo>
                  <a:lnTo>
                    <a:pt x="54" y="50"/>
                  </a:lnTo>
                  <a:lnTo>
                    <a:pt x="28" y="50"/>
                  </a:lnTo>
                  <a:lnTo>
                    <a:pt x="35" y="31"/>
                  </a:lnTo>
                  <a:lnTo>
                    <a:pt x="52" y="22"/>
                  </a:lnTo>
                  <a:lnTo>
                    <a:pt x="54" y="24"/>
                  </a:lnTo>
                  <a:close/>
                </a:path>
              </a:pathLst>
            </a:custGeom>
            <a:solidFill>
              <a:srgbClr val="000000"/>
            </a:solidFill>
            <a:ln w="9525">
              <a:noFill/>
              <a:round/>
              <a:headEnd/>
              <a:tailEnd/>
            </a:ln>
          </p:spPr>
          <p:txBody>
            <a:bodyPr/>
            <a:lstStyle/>
            <a:p>
              <a:endParaRPr lang="en-US" sz="1800"/>
            </a:p>
          </p:txBody>
        </p:sp>
        <p:sp>
          <p:nvSpPr>
            <p:cNvPr id="20499" name="Freeform 93"/>
            <p:cNvSpPr>
              <a:spLocks/>
            </p:cNvSpPr>
            <p:nvPr/>
          </p:nvSpPr>
          <p:spPr bwMode="auto">
            <a:xfrm>
              <a:off x="5065" y="536"/>
              <a:ext cx="23" cy="37"/>
            </a:xfrm>
            <a:custGeom>
              <a:avLst/>
              <a:gdLst>
                <a:gd name="T0" fmla="*/ 0 w 68"/>
                <a:gd name="T1" fmla="*/ 0 h 113"/>
                <a:gd name="T2" fmla="*/ 0 w 68"/>
                <a:gd name="T3" fmla="*/ 0 h 113"/>
                <a:gd name="T4" fmla="*/ 0 w 68"/>
                <a:gd name="T5" fmla="*/ 0 h 113"/>
                <a:gd name="T6" fmla="*/ 0 w 68"/>
                <a:gd name="T7" fmla="*/ 0 h 113"/>
                <a:gd name="T8" fmla="*/ 0 w 68"/>
                <a:gd name="T9" fmla="*/ 0 h 113"/>
                <a:gd name="T10" fmla="*/ 0 w 68"/>
                <a:gd name="T11" fmla="*/ 0 h 113"/>
                <a:gd name="T12" fmla="*/ 0 w 68"/>
                <a:gd name="T13" fmla="*/ 0 h 113"/>
                <a:gd name="T14" fmla="*/ 0 w 68"/>
                <a:gd name="T15" fmla="*/ 0 h 113"/>
                <a:gd name="T16" fmla="*/ 0 w 68"/>
                <a:gd name="T17" fmla="*/ 0 h 113"/>
                <a:gd name="T18" fmla="*/ 0 w 68"/>
                <a:gd name="T19" fmla="*/ 0 h 113"/>
                <a:gd name="T20" fmla="*/ 0 w 68"/>
                <a:gd name="T21" fmla="*/ 0 h 113"/>
                <a:gd name="T22" fmla="*/ 0 w 68"/>
                <a:gd name="T23" fmla="*/ 0 h 113"/>
                <a:gd name="T24" fmla="*/ 0 w 68"/>
                <a:gd name="T25" fmla="*/ 0 h 113"/>
                <a:gd name="T26" fmla="*/ 0 w 68"/>
                <a:gd name="T27" fmla="*/ 0 h 113"/>
                <a:gd name="T28" fmla="*/ 0 w 68"/>
                <a:gd name="T29" fmla="*/ 0 h 113"/>
                <a:gd name="T30" fmla="*/ 0 w 68"/>
                <a:gd name="T31" fmla="*/ 0 h 113"/>
                <a:gd name="T32" fmla="*/ 0 w 68"/>
                <a:gd name="T33" fmla="*/ 0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8"/>
                <a:gd name="T52" fmla="*/ 0 h 113"/>
                <a:gd name="T53" fmla="*/ 68 w 68"/>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8" h="113">
                  <a:moveTo>
                    <a:pt x="29" y="113"/>
                  </a:moveTo>
                  <a:lnTo>
                    <a:pt x="29" y="67"/>
                  </a:lnTo>
                  <a:lnTo>
                    <a:pt x="29" y="65"/>
                  </a:lnTo>
                  <a:lnTo>
                    <a:pt x="35" y="38"/>
                  </a:lnTo>
                  <a:lnTo>
                    <a:pt x="44" y="29"/>
                  </a:lnTo>
                  <a:lnTo>
                    <a:pt x="55" y="26"/>
                  </a:lnTo>
                  <a:lnTo>
                    <a:pt x="68" y="28"/>
                  </a:lnTo>
                  <a:lnTo>
                    <a:pt x="68" y="2"/>
                  </a:lnTo>
                  <a:lnTo>
                    <a:pt x="57" y="0"/>
                  </a:lnTo>
                  <a:lnTo>
                    <a:pt x="36" y="9"/>
                  </a:lnTo>
                  <a:lnTo>
                    <a:pt x="26" y="29"/>
                  </a:lnTo>
                  <a:lnTo>
                    <a:pt x="26" y="2"/>
                  </a:lnTo>
                  <a:lnTo>
                    <a:pt x="0" y="2"/>
                  </a:lnTo>
                  <a:lnTo>
                    <a:pt x="2" y="35"/>
                  </a:lnTo>
                  <a:lnTo>
                    <a:pt x="2" y="113"/>
                  </a:lnTo>
                  <a:lnTo>
                    <a:pt x="29" y="113"/>
                  </a:lnTo>
                  <a:close/>
                </a:path>
              </a:pathLst>
            </a:custGeom>
            <a:solidFill>
              <a:srgbClr val="000000"/>
            </a:solidFill>
            <a:ln w="9525">
              <a:noFill/>
              <a:round/>
              <a:headEnd/>
              <a:tailEnd/>
            </a:ln>
          </p:spPr>
          <p:txBody>
            <a:bodyPr/>
            <a:lstStyle/>
            <a:p>
              <a:endParaRPr lang="en-US" sz="1800"/>
            </a:p>
          </p:txBody>
        </p:sp>
        <p:sp>
          <p:nvSpPr>
            <p:cNvPr id="20500" name="Freeform 94"/>
            <p:cNvSpPr>
              <a:spLocks/>
            </p:cNvSpPr>
            <p:nvPr/>
          </p:nvSpPr>
          <p:spPr bwMode="auto">
            <a:xfrm>
              <a:off x="5092" y="535"/>
              <a:ext cx="27" cy="39"/>
            </a:xfrm>
            <a:custGeom>
              <a:avLst/>
              <a:gdLst>
                <a:gd name="T0" fmla="*/ 0 w 79"/>
                <a:gd name="T1" fmla="*/ 0 h 119"/>
                <a:gd name="T2" fmla="*/ 0 w 79"/>
                <a:gd name="T3" fmla="*/ 0 h 119"/>
                <a:gd name="T4" fmla="*/ 0 w 79"/>
                <a:gd name="T5" fmla="*/ 0 h 119"/>
                <a:gd name="T6" fmla="*/ 0 w 79"/>
                <a:gd name="T7" fmla="*/ 0 h 119"/>
                <a:gd name="T8" fmla="*/ 0 w 79"/>
                <a:gd name="T9" fmla="*/ 0 h 119"/>
                <a:gd name="T10" fmla="*/ 0 w 79"/>
                <a:gd name="T11" fmla="*/ 0 h 119"/>
                <a:gd name="T12" fmla="*/ 0 w 79"/>
                <a:gd name="T13" fmla="*/ 0 h 119"/>
                <a:gd name="T14" fmla="*/ 0 w 79"/>
                <a:gd name="T15" fmla="*/ 0 h 119"/>
                <a:gd name="T16" fmla="*/ 0 w 79"/>
                <a:gd name="T17" fmla="*/ 0 h 119"/>
                <a:gd name="T18" fmla="*/ 0 w 79"/>
                <a:gd name="T19" fmla="*/ 0 h 119"/>
                <a:gd name="T20" fmla="*/ 0 w 79"/>
                <a:gd name="T21" fmla="*/ 0 h 119"/>
                <a:gd name="T22" fmla="*/ 0 w 79"/>
                <a:gd name="T23" fmla="*/ 0 h 119"/>
                <a:gd name="T24" fmla="*/ 0 w 79"/>
                <a:gd name="T25" fmla="*/ 0 h 119"/>
                <a:gd name="T26" fmla="*/ 0 w 79"/>
                <a:gd name="T27" fmla="*/ 0 h 119"/>
                <a:gd name="T28" fmla="*/ 0 w 79"/>
                <a:gd name="T29" fmla="*/ 0 h 119"/>
                <a:gd name="T30" fmla="*/ 0 w 79"/>
                <a:gd name="T31" fmla="*/ 0 h 119"/>
                <a:gd name="T32" fmla="*/ 0 w 79"/>
                <a:gd name="T33" fmla="*/ 0 h 119"/>
                <a:gd name="T34" fmla="*/ 0 w 79"/>
                <a:gd name="T35" fmla="*/ 0 h 119"/>
                <a:gd name="T36" fmla="*/ 0 w 79"/>
                <a:gd name="T37" fmla="*/ 0 h 119"/>
                <a:gd name="T38" fmla="*/ 0 w 79"/>
                <a:gd name="T39" fmla="*/ 0 h 119"/>
                <a:gd name="T40" fmla="*/ 0 w 79"/>
                <a:gd name="T41" fmla="*/ 0 h 119"/>
                <a:gd name="T42" fmla="*/ 0 w 79"/>
                <a:gd name="T43" fmla="*/ 0 h 119"/>
                <a:gd name="T44" fmla="*/ 0 w 79"/>
                <a:gd name="T45" fmla="*/ 0 h 119"/>
                <a:gd name="T46" fmla="*/ 0 w 79"/>
                <a:gd name="T47" fmla="*/ 0 h 119"/>
                <a:gd name="T48" fmla="*/ 0 w 79"/>
                <a:gd name="T49" fmla="*/ 0 h 119"/>
                <a:gd name="T50" fmla="*/ 0 w 79"/>
                <a:gd name="T51" fmla="*/ 0 h 1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9"/>
                <a:gd name="T79" fmla="*/ 0 h 119"/>
                <a:gd name="T80" fmla="*/ 79 w 79"/>
                <a:gd name="T81" fmla="*/ 119 h 1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9" h="119">
                  <a:moveTo>
                    <a:pt x="1" y="112"/>
                  </a:moveTo>
                  <a:lnTo>
                    <a:pt x="31" y="119"/>
                  </a:lnTo>
                  <a:lnTo>
                    <a:pt x="63" y="110"/>
                  </a:lnTo>
                  <a:lnTo>
                    <a:pt x="79" y="83"/>
                  </a:lnTo>
                  <a:lnTo>
                    <a:pt x="72" y="60"/>
                  </a:lnTo>
                  <a:lnTo>
                    <a:pt x="55" y="50"/>
                  </a:lnTo>
                  <a:lnTo>
                    <a:pt x="37" y="42"/>
                  </a:lnTo>
                  <a:lnTo>
                    <a:pt x="29" y="34"/>
                  </a:lnTo>
                  <a:lnTo>
                    <a:pt x="36" y="25"/>
                  </a:lnTo>
                  <a:lnTo>
                    <a:pt x="49" y="24"/>
                  </a:lnTo>
                  <a:lnTo>
                    <a:pt x="72" y="26"/>
                  </a:lnTo>
                  <a:lnTo>
                    <a:pt x="75" y="6"/>
                  </a:lnTo>
                  <a:lnTo>
                    <a:pt x="46" y="0"/>
                  </a:lnTo>
                  <a:lnTo>
                    <a:pt x="31" y="3"/>
                  </a:lnTo>
                  <a:lnTo>
                    <a:pt x="16" y="9"/>
                  </a:lnTo>
                  <a:lnTo>
                    <a:pt x="5" y="21"/>
                  </a:lnTo>
                  <a:lnTo>
                    <a:pt x="0" y="35"/>
                  </a:lnTo>
                  <a:lnTo>
                    <a:pt x="7" y="57"/>
                  </a:lnTo>
                  <a:lnTo>
                    <a:pt x="24" y="68"/>
                  </a:lnTo>
                  <a:lnTo>
                    <a:pt x="42" y="76"/>
                  </a:lnTo>
                  <a:lnTo>
                    <a:pt x="49" y="84"/>
                  </a:lnTo>
                  <a:lnTo>
                    <a:pt x="42" y="93"/>
                  </a:lnTo>
                  <a:lnTo>
                    <a:pt x="31" y="96"/>
                  </a:lnTo>
                  <a:lnTo>
                    <a:pt x="1" y="87"/>
                  </a:lnTo>
                  <a:lnTo>
                    <a:pt x="1" y="112"/>
                  </a:lnTo>
                  <a:close/>
                </a:path>
              </a:pathLst>
            </a:custGeom>
            <a:solidFill>
              <a:srgbClr val="000000"/>
            </a:solidFill>
            <a:ln w="9525">
              <a:noFill/>
              <a:round/>
              <a:headEnd/>
              <a:tailEnd/>
            </a:ln>
          </p:spPr>
          <p:txBody>
            <a:bodyPr/>
            <a:lstStyle/>
            <a:p>
              <a:endParaRPr lang="en-US" sz="1800"/>
            </a:p>
          </p:txBody>
        </p:sp>
        <p:sp>
          <p:nvSpPr>
            <p:cNvPr id="20501" name="Freeform 95"/>
            <p:cNvSpPr>
              <a:spLocks/>
            </p:cNvSpPr>
            <p:nvPr/>
          </p:nvSpPr>
          <p:spPr bwMode="auto">
            <a:xfrm>
              <a:off x="5127" y="536"/>
              <a:ext cx="8" cy="37"/>
            </a:xfrm>
            <a:custGeom>
              <a:avLst/>
              <a:gdLst>
                <a:gd name="T0" fmla="*/ 0 w 28"/>
                <a:gd name="T1" fmla="*/ 0 h 111"/>
                <a:gd name="T2" fmla="*/ 0 w 28"/>
                <a:gd name="T3" fmla="*/ 0 h 111"/>
                <a:gd name="T4" fmla="*/ 0 w 28"/>
                <a:gd name="T5" fmla="*/ 0 h 111"/>
                <a:gd name="T6" fmla="*/ 0 w 28"/>
                <a:gd name="T7" fmla="*/ 0 h 111"/>
                <a:gd name="T8" fmla="*/ 0 w 28"/>
                <a:gd name="T9" fmla="*/ 0 h 111"/>
                <a:gd name="T10" fmla="*/ 0 w 28"/>
                <a:gd name="T11" fmla="*/ 0 h 111"/>
                <a:gd name="T12" fmla="*/ 0 60000 65536"/>
                <a:gd name="T13" fmla="*/ 0 60000 65536"/>
                <a:gd name="T14" fmla="*/ 0 60000 65536"/>
                <a:gd name="T15" fmla="*/ 0 60000 65536"/>
                <a:gd name="T16" fmla="*/ 0 60000 65536"/>
                <a:gd name="T17" fmla="*/ 0 60000 65536"/>
                <a:gd name="T18" fmla="*/ 0 w 28"/>
                <a:gd name="T19" fmla="*/ 0 h 111"/>
                <a:gd name="T20" fmla="*/ 28 w 28"/>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28" h="111">
                  <a:moveTo>
                    <a:pt x="28" y="111"/>
                  </a:moveTo>
                  <a:lnTo>
                    <a:pt x="28" y="0"/>
                  </a:lnTo>
                  <a:lnTo>
                    <a:pt x="0" y="0"/>
                  </a:lnTo>
                  <a:lnTo>
                    <a:pt x="0" y="111"/>
                  </a:lnTo>
                  <a:lnTo>
                    <a:pt x="28" y="111"/>
                  </a:lnTo>
                  <a:close/>
                </a:path>
              </a:pathLst>
            </a:custGeom>
            <a:solidFill>
              <a:srgbClr val="000000"/>
            </a:solidFill>
            <a:ln w="9525">
              <a:noFill/>
              <a:round/>
              <a:headEnd/>
              <a:tailEnd/>
            </a:ln>
          </p:spPr>
          <p:txBody>
            <a:bodyPr/>
            <a:lstStyle/>
            <a:p>
              <a:endParaRPr lang="en-US" sz="1800"/>
            </a:p>
          </p:txBody>
        </p:sp>
        <p:sp>
          <p:nvSpPr>
            <p:cNvPr id="20502" name="Freeform 96"/>
            <p:cNvSpPr>
              <a:spLocks/>
            </p:cNvSpPr>
            <p:nvPr/>
          </p:nvSpPr>
          <p:spPr bwMode="auto">
            <a:xfrm>
              <a:off x="5127" y="520"/>
              <a:ext cx="8" cy="10"/>
            </a:xfrm>
            <a:custGeom>
              <a:avLst/>
              <a:gdLst>
                <a:gd name="T0" fmla="*/ 0 w 28"/>
                <a:gd name="T1" fmla="*/ 0 h 30"/>
                <a:gd name="T2" fmla="*/ 0 w 28"/>
                <a:gd name="T3" fmla="*/ 0 h 30"/>
                <a:gd name="T4" fmla="*/ 0 w 28"/>
                <a:gd name="T5" fmla="*/ 0 h 30"/>
                <a:gd name="T6" fmla="*/ 0 w 28"/>
                <a:gd name="T7" fmla="*/ 0 h 30"/>
                <a:gd name="T8" fmla="*/ 0 w 28"/>
                <a:gd name="T9" fmla="*/ 0 h 30"/>
                <a:gd name="T10" fmla="*/ 0 w 28"/>
                <a:gd name="T11" fmla="*/ 0 h 30"/>
                <a:gd name="T12" fmla="*/ 0 60000 65536"/>
                <a:gd name="T13" fmla="*/ 0 60000 65536"/>
                <a:gd name="T14" fmla="*/ 0 60000 65536"/>
                <a:gd name="T15" fmla="*/ 0 60000 65536"/>
                <a:gd name="T16" fmla="*/ 0 60000 65536"/>
                <a:gd name="T17" fmla="*/ 0 60000 65536"/>
                <a:gd name="T18" fmla="*/ 0 w 28"/>
                <a:gd name="T19" fmla="*/ 0 h 30"/>
                <a:gd name="T20" fmla="*/ 28 w 28"/>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8" h="30">
                  <a:moveTo>
                    <a:pt x="28" y="30"/>
                  </a:moveTo>
                  <a:lnTo>
                    <a:pt x="28" y="0"/>
                  </a:lnTo>
                  <a:lnTo>
                    <a:pt x="0" y="0"/>
                  </a:lnTo>
                  <a:lnTo>
                    <a:pt x="0" y="30"/>
                  </a:lnTo>
                  <a:lnTo>
                    <a:pt x="28" y="30"/>
                  </a:lnTo>
                  <a:close/>
                </a:path>
              </a:pathLst>
            </a:custGeom>
            <a:solidFill>
              <a:srgbClr val="000000"/>
            </a:solidFill>
            <a:ln w="9525">
              <a:noFill/>
              <a:round/>
              <a:headEnd/>
              <a:tailEnd/>
            </a:ln>
          </p:spPr>
          <p:txBody>
            <a:bodyPr/>
            <a:lstStyle/>
            <a:p>
              <a:endParaRPr lang="en-US" sz="1800"/>
            </a:p>
          </p:txBody>
        </p:sp>
        <p:sp>
          <p:nvSpPr>
            <p:cNvPr id="20503" name="Freeform 97"/>
            <p:cNvSpPr>
              <a:spLocks/>
            </p:cNvSpPr>
            <p:nvPr/>
          </p:nvSpPr>
          <p:spPr bwMode="auto">
            <a:xfrm>
              <a:off x="5141" y="525"/>
              <a:ext cx="26" cy="49"/>
            </a:xfrm>
            <a:custGeom>
              <a:avLst/>
              <a:gdLst>
                <a:gd name="T0" fmla="*/ 0 w 76"/>
                <a:gd name="T1" fmla="*/ 0 h 147"/>
                <a:gd name="T2" fmla="*/ 0 w 76"/>
                <a:gd name="T3" fmla="*/ 0 h 147"/>
                <a:gd name="T4" fmla="*/ 0 w 76"/>
                <a:gd name="T5" fmla="*/ 0 h 147"/>
                <a:gd name="T6" fmla="*/ 0 w 76"/>
                <a:gd name="T7" fmla="*/ 0 h 147"/>
                <a:gd name="T8" fmla="*/ 0 w 76"/>
                <a:gd name="T9" fmla="*/ 0 h 147"/>
                <a:gd name="T10" fmla="*/ 0 w 76"/>
                <a:gd name="T11" fmla="*/ 0 h 147"/>
                <a:gd name="T12" fmla="*/ 0 w 76"/>
                <a:gd name="T13" fmla="*/ 0 h 147"/>
                <a:gd name="T14" fmla="*/ 0 w 76"/>
                <a:gd name="T15" fmla="*/ 0 h 147"/>
                <a:gd name="T16" fmla="*/ 0 w 76"/>
                <a:gd name="T17" fmla="*/ 0 h 147"/>
                <a:gd name="T18" fmla="*/ 0 w 76"/>
                <a:gd name="T19" fmla="*/ 0 h 147"/>
                <a:gd name="T20" fmla="*/ 0 w 76"/>
                <a:gd name="T21" fmla="*/ 0 h 147"/>
                <a:gd name="T22" fmla="*/ 0 w 76"/>
                <a:gd name="T23" fmla="*/ 0 h 147"/>
                <a:gd name="T24" fmla="*/ 0 w 76"/>
                <a:gd name="T25" fmla="*/ 0 h 147"/>
                <a:gd name="T26" fmla="*/ 0 w 76"/>
                <a:gd name="T27" fmla="*/ 0 h 147"/>
                <a:gd name="T28" fmla="*/ 0 w 76"/>
                <a:gd name="T29" fmla="*/ 0 h 147"/>
                <a:gd name="T30" fmla="*/ 0 w 76"/>
                <a:gd name="T31" fmla="*/ 0 h 147"/>
                <a:gd name="T32" fmla="*/ 0 w 76"/>
                <a:gd name="T33" fmla="*/ 0 h 147"/>
                <a:gd name="T34" fmla="*/ 0 w 76"/>
                <a:gd name="T35" fmla="*/ 0 h 147"/>
                <a:gd name="T36" fmla="*/ 0 w 76"/>
                <a:gd name="T37" fmla="*/ 0 h 147"/>
                <a:gd name="T38" fmla="*/ 0 w 76"/>
                <a:gd name="T39" fmla="*/ 0 h 1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147"/>
                <a:gd name="T62" fmla="*/ 76 w 76"/>
                <a:gd name="T63" fmla="*/ 147 h 1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147">
                  <a:moveTo>
                    <a:pt x="73" y="119"/>
                  </a:moveTo>
                  <a:lnTo>
                    <a:pt x="65" y="121"/>
                  </a:lnTo>
                  <a:lnTo>
                    <a:pt x="50" y="112"/>
                  </a:lnTo>
                  <a:lnTo>
                    <a:pt x="47" y="96"/>
                  </a:lnTo>
                  <a:lnTo>
                    <a:pt x="47" y="53"/>
                  </a:lnTo>
                  <a:lnTo>
                    <a:pt x="73" y="53"/>
                  </a:lnTo>
                  <a:lnTo>
                    <a:pt x="73" y="33"/>
                  </a:lnTo>
                  <a:lnTo>
                    <a:pt x="47" y="33"/>
                  </a:lnTo>
                  <a:lnTo>
                    <a:pt x="47" y="0"/>
                  </a:lnTo>
                  <a:lnTo>
                    <a:pt x="20" y="11"/>
                  </a:lnTo>
                  <a:lnTo>
                    <a:pt x="20" y="33"/>
                  </a:lnTo>
                  <a:lnTo>
                    <a:pt x="0" y="33"/>
                  </a:lnTo>
                  <a:lnTo>
                    <a:pt x="0" y="53"/>
                  </a:lnTo>
                  <a:lnTo>
                    <a:pt x="20" y="53"/>
                  </a:lnTo>
                  <a:lnTo>
                    <a:pt x="20" y="102"/>
                  </a:lnTo>
                  <a:lnTo>
                    <a:pt x="28" y="135"/>
                  </a:lnTo>
                  <a:lnTo>
                    <a:pt x="56" y="147"/>
                  </a:lnTo>
                  <a:lnTo>
                    <a:pt x="76" y="141"/>
                  </a:lnTo>
                  <a:lnTo>
                    <a:pt x="73" y="119"/>
                  </a:lnTo>
                  <a:close/>
                </a:path>
              </a:pathLst>
            </a:custGeom>
            <a:solidFill>
              <a:srgbClr val="000000"/>
            </a:solidFill>
            <a:ln w="9525">
              <a:noFill/>
              <a:round/>
              <a:headEnd/>
              <a:tailEnd/>
            </a:ln>
          </p:spPr>
          <p:txBody>
            <a:bodyPr/>
            <a:lstStyle/>
            <a:p>
              <a:endParaRPr lang="en-US" sz="1800"/>
            </a:p>
          </p:txBody>
        </p:sp>
        <p:sp>
          <p:nvSpPr>
            <p:cNvPr id="20504" name="Freeform 98"/>
            <p:cNvSpPr>
              <a:spLocks/>
            </p:cNvSpPr>
            <p:nvPr/>
          </p:nvSpPr>
          <p:spPr bwMode="auto">
            <a:xfrm>
              <a:off x="5169" y="536"/>
              <a:ext cx="38" cy="53"/>
            </a:xfrm>
            <a:custGeom>
              <a:avLst/>
              <a:gdLst>
                <a:gd name="T0" fmla="*/ 0 w 115"/>
                <a:gd name="T1" fmla="*/ 0 h 159"/>
                <a:gd name="T2" fmla="*/ 0 w 115"/>
                <a:gd name="T3" fmla="*/ 0 h 159"/>
                <a:gd name="T4" fmla="*/ 0 w 115"/>
                <a:gd name="T5" fmla="*/ 0 h 159"/>
                <a:gd name="T6" fmla="*/ 0 w 115"/>
                <a:gd name="T7" fmla="*/ 0 h 159"/>
                <a:gd name="T8" fmla="*/ 0 w 115"/>
                <a:gd name="T9" fmla="*/ 0 h 159"/>
                <a:gd name="T10" fmla="*/ 0 w 115"/>
                <a:gd name="T11" fmla="*/ 0 h 159"/>
                <a:gd name="T12" fmla="*/ 0 w 115"/>
                <a:gd name="T13" fmla="*/ 0 h 159"/>
                <a:gd name="T14" fmla="*/ 0 w 115"/>
                <a:gd name="T15" fmla="*/ 0 h 159"/>
                <a:gd name="T16" fmla="*/ 0 w 115"/>
                <a:gd name="T17" fmla="*/ 0 h 159"/>
                <a:gd name="T18" fmla="*/ 0 w 115"/>
                <a:gd name="T19" fmla="*/ 0 h 159"/>
                <a:gd name="T20" fmla="*/ 0 w 115"/>
                <a:gd name="T21" fmla="*/ 0 h 159"/>
                <a:gd name="T22" fmla="*/ 0 w 115"/>
                <a:gd name="T23" fmla="*/ 0 h 159"/>
                <a:gd name="T24" fmla="*/ 0 w 115"/>
                <a:gd name="T25" fmla="*/ 0 h 159"/>
                <a:gd name="T26" fmla="*/ 0 w 115"/>
                <a:gd name="T27" fmla="*/ 0 h 159"/>
                <a:gd name="T28" fmla="*/ 0 w 115"/>
                <a:gd name="T29" fmla="*/ 0 h 159"/>
                <a:gd name="T30" fmla="*/ 0 w 115"/>
                <a:gd name="T31" fmla="*/ 0 h 159"/>
                <a:gd name="T32" fmla="*/ 0 w 115"/>
                <a:gd name="T33" fmla="*/ 0 h 1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5"/>
                <a:gd name="T52" fmla="*/ 0 h 159"/>
                <a:gd name="T53" fmla="*/ 115 w 115"/>
                <a:gd name="T54" fmla="*/ 159 h 1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5" h="159">
                  <a:moveTo>
                    <a:pt x="6" y="156"/>
                  </a:moveTo>
                  <a:lnTo>
                    <a:pt x="27" y="159"/>
                  </a:lnTo>
                  <a:lnTo>
                    <a:pt x="55" y="149"/>
                  </a:lnTo>
                  <a:lnTo>
                    <a:pt x="71" y="120"/>
                  </a:lnTo>
                  <a:lnTo>
                    <a:pt x="115" y="0"/>
                  </a:lnTo>
                  <a:lnTo>
                    <a:pt x="86" y="0"/>
                  </a:lnTo>
                  <a:lnTo>
                    <a:pt x="63" y="65"/>
                  </a:lnTo>
                  <a:lnTo>
                    <a:pt x="58" y="81"/>
                  </a:lnTo>
                  <a:lnTo>
                    <a:pt x="53" y="69"/>
                  </a:lnTo>
                  <a:lnTo>
                    <a:pt x="32" y="0"/>
                  </a:lnTo>
                  <a:lnTo>
                    <a:pt x="0" y="0"/>
                  </a:lnTo>
                  <a:lnTo>
                    <a:pt x="43" y="117"/>
                  </a:lnTo>
                  <a:lnTo>
                    <a:pt x="36" y="131"/>
                  </a:lnTo>
                  <a:lnTo>
                    <a:pt x="21" y="138"/>
                  </a:lnTo>
                  <a:lnTo>
                    <a:pt x="10" y="137"/>
                  </a:lnTo>
                  <a:lnTo>
                    <a:pt x="6" y="156"/>
                  </a:lnTo>
                  <a:close/>
                </a:path>
              </a:pathLst>
            </a:custGeom>
            <a:solidFill>
              <a:srgbClr val="000000"/>
            </a:solidFill>
            <a:ln w="9525">
              <a:noFill/>
              <a:round/>
              <a:headEnd/>
              <a:tailEnd/>
            </a:ln>
          </p:spPr>
          <p:txBody>
            <a:bodyPr/>
            <a:lstStyle/>
            <a:p>
              <a:endParaRPr lang="en-US" sz="1800"/>
            </a:p>
          </p:txBody>
        </p:sp>
        <p:sp>
          <p:nvSpPr>
            <p:cNvPr id="20505" name="Freeform 99"/>
            <p:cNvSpPr>
              <a:spLocks/>
            </p:cNvSpPr>
            <p:nvPr/>
          </p:nvSpPr>
          <p:spPr bwMode="auto">
            <a:xfrm>
              <a:off x="4735" y="624"/>
              <a:ext cx="18" cy="40"/>
            </a:xfrm>
            <a:custGeom>
              <a:avLst/>
              <a:gdLst>
                <a:gd name="T0" fmla="*/ 0 w 58"/>
                <a:gd name="T1" fmla="*/ 0 h 118"/>
                <a:gd name="T2" fmla="*/ 0 w 58"/>
                <a:gd name="T3" fmla="*/ 0 h 118"/>
                <a:gd name="T4" fmla="*/ 0 w 58"/>
                <a:gd name="T5" fmla="*/ 0 h 118"/>
                <a:gd name="T6" fmla="*/ 0 w 58"/>
                <a:gd name="T7" fmla="*/ 0 h 118"/>
                <a:gd name="T8" fmla="*/ 0 w 58"/>
                <a:gd name="T9" fmla="*/ 0 h 118"/>
                <a:gd name="T10" fmla="*/ 0 w 58"/>
                <a:gd name="T11" fmla="*/ 0 h 118"/>
                <a:gd name="T12" fmla="*/ 0 w 58"/>
                <a:gd name="T13" fmla="*/ 0 h 118"/>
                <a:gd name="T14" fmla="*/ 0 w 58"/>
                <a:gd name="T15" fmla="*/ 0 h 118"/>
                <a:gd name="T16" fmla="*/ 0 w 58"/>
                <a:gd name="T17" fmla="*/ 0 h 118"/>
                <a:gd name="T18" fmla="*/ 0 w 58"/>
                <a:gd name="T19" fmla="*/ 0 h 118"/>
                <a:gd name="T20" fmla="*/ 0 w 58"/>
                <a:gd name="T21" fmla="*/ 0 h 118"/>
                <a:gd name="T22" fmla="*/ 0 w 58"/>
                <a:gd name="T23" fmla="*/ 0 h 118"/>
                <a:gd name="T24" fmla="*/ 0 w 58"/>
                <a:gd name="T25" fmla="*/ 0 h 118"/>
                <a:gd name="T26" fmla="*/ 0 w 58"/>
                <a:gd name="T27" fmla="*/ 0 h 118"/>
                <a:gd name="T28" fmla="*/ 0 w 58"/>
                <a:gd name="T29" fmla="*/ 0 h 118"/>
                <a:gd name="T30" fmla="*/ 0 w 58"/>
                <a:gd name="T31" fmla="*/ 0 h 118"/>
                <a:gd name="T32" fmla="*/ 0 w 58"/>
                <a:gd name="T33" fmla="*/ 0 h 1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
                <a:gd name="T52" fmla="*/ 0 h 118"/>
                <a:gd name="T53" fmla="*/ 58 w 58"/>
                <a:gd name="T54" fmla="*/ 118 h 1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 h="118">
                  <a:moveTo>
                    <a:pt x="0" y="92"/>
                  </a:moveTo>
                  <a:lnTo>
                    <a:pt x="0" y="118"/>
                  </a:lnTo>
                  <a:lnTo>
                    <a:pt x="23" y="113"/>
                  </a:lnTo>
                  <a:lnTo>
                    <a:pt x="42" y="101"/>
                  </a:lnTo>
                  <a:lnTo>
                    <a:pt x="54" y="82"/>
                  </a:lnTo>
                  <a:lnTo>
                    <a:pt x="58" y="59"/>
                  </a:lnTo>
                  <a:lnTo>
                    <a:pt x="54" y="35"/>
                  </a:lnTo>
                  <a:lnTo>
                    <a:pt x="42" y="16"/>
                  </a:lnTo>
                  <a:lnTo>
                    <a:pt x="23" y="4"/>
                  </a:lnTo>
                  <a:lnTo>
                    <a:pt x="0" y="0"/>
                  </a:lnTo>
                  <a:lnTo>
                    <a:pt x="0" y="22"/>
                  </a:lnTo>
                  <a:lnTo>
                    <a:pt x="12" y="23"/>
                  </a:lnTo>
                  <a:lnTo>
                    <a:pt x="20" y="32"/>
                  </a:lnTo>
                  <a:lnTo>
                    <a:pt x="28" y="59"/>
                  </a:lnTo>
                  <a:lnTo>
                    <a:pt x="20" y="82"/>
                  </a:lnTo>
                  <a:lnTo>
                    <a:pt x="0" y="92"/>
                  </a:lnTo>
                  <a:close/>
                </a:path>
              </a:pathLst>
            </a:custGeom>
            <a:solidFill>
              <a:srgbClr val="000000"/>
            </a:solidFill>
            <a:ln w="9525">
              <a:noFill/>
              <a:round/>
              <a:headEnd/>
              <a:tailEnd/>
            </a:ln>
          </p:spPr>
          <p:txBody>
            <a:bodyPr/>
            <a:lstStyle/>
            <a:p>
              <a:endParaRPr lang="en-US" sz="1800"/>
            </a:p>
          </p:txBody>
        </p:sp>
        <p:sp>
          <p:nvSpPr>
            <p:cNvPr id="20506" name="Freeform 100"/>
            <p:cNvSpPr>
              <a:spLocks/>
            </p:cNvSpPr>
            <p:nvPr/>
          </p:nvSpPr>
          <p:spPr bwMode="auto">
            <a:xfrm>
              <a:off x="4715" y="624"/>
              <a:ext cx="20" cy="40"/>
            </a:xfrm>
            <a:custGeom>
              <a:avLst/>
              <a:gdLst>
                <a:gd name="T0" fmla="*/ 0 w 58"/>
                <a:gd name="T1" fmla="*/ 0 h 119"/>
                <a:gd name="T2" fmla="*/ 0 w 58"/>
                <a:gd name="T3" fmla="*/ 0 h 119"/>
                <a:gd name="T4" fmla="*/ 0 w 58"/>
                <a:gd name="T5" fmla="*/ 0 h 119"/>
                <a:gd name="T6" fmla="*/ 0 w 58"/>
                <a:gd name="T7" fmla="*/ 0 h 119"/>
                <a:gd name="T8" fmla="*/ 0 w 58"/>
                <a:gd name="T9" fmla="*/ 0 h 119"/>
                <a:gd name="T10" fmla="*/ 0 w 58"/>
                <a:gd name="T11" fmla="*/ 0 h 119"/>
                <a:gd name="T12" fmla="*/ 0 w 58"/>
                <a:gd name="T13" fmla="*/ 0 h 119"/>
                <a:gd name="T14" fmla="*/ 0 w 58"/>
                <a:gd name="T15" fmla="*/ 0 h 119"/>
                <a:gd name="T16" fmla="*/ 0 w 58"/>
                <a:gd name="T17" fmla="*/ 0 h 119"/>
                <a:gd name="T18" fmla="*/ 0 w 58"/>
                <a:gd name="T19" fmla="*/ 0 h 119"/>
                <a:gd name="T20" fmla="*/ 0 w 58"/>
                <a:gd name="T21" fmla="*/ 0 h 119"/>
                <a:gd name="T22" fmla="*/ 0 w 58"/>
                <a:gd name="T23" fmla="*/ 0 h 119"/>
                <a:gd name="T24" fmla="*/ 0 w 58"/>
                <a:gd name="T25" fmla="*/ 0 h 119"/>
                <a:gd name="T26" fmla="*/ 0 w 58"/>
                <a:gd name="T27" fmla="*/ 0 h 119"/>
                <a:gd name="T28" fmla="*/ 0 w 58"/>
                <a:gd name="T29" fmla="*/ 0 h 119"/>
                <a:gd name="T30" fmla="*/ 0 w 58"/>
                <a:gd name="T31" fmla="*/ 0 h 119"/>
                <a:gd name="T32" fmla="*/ 0 w 58"/>
                <a:gd name="T33" fmla="*/ 0 h 119"/>
                <a:gd name="T34" fmla="*/ 0 w 58"/>
                <a:gd name="T35" fmla="*/ 0 h 119"/>
                <a:gd name="T36" fmla="*/ 0 w 58"/>
                <a:gd name="T37" fmla="*/ 0 h 119"/>
                <a:gd name="T38" fmla="*/ 0 w 58"/>
                <a:gd name="T39" fmla="*/ 0 h 119"/>
                <a:gd name="T40" fmla="*/ 0 w 58"/>
                <a:gd name="T41" fmla="*/ 0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119"/>
                <a:gd name="T65" fmla="*/ 58 w 58"/>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119">
                  <a:moveTo>
                    <a:pt x="58" y="23"/>
                  </a:moveTo>
                  <a:lnTo>
                    <a:pt x="58" y="1"/>
                  </a:lnTo>
                  <a:lnTo>
                    <a:pt x="57" y="0"/>
                  </a:lnTo>
                  <a:lnTo>
                    <a:pt x="34" y="4"/>
                  </a:lnTo>
                  <a:lnTo>
                    <a:pt x="16" y="16"/>
                  </a:lnTo>
                  <a:lnTo>
                    <a:pt x="5" y="34"/>
                  </a:lnTo>
                  <a:lnTo>
                    <a:pt x="0" y="59"/>
                  </a:lnTo>
                  <a:lnTo>
                    <a:pt x="5" y="83"/>
                  </a:lnTo>
                  <a:lnTo>
                    <a:pt x="16" y="102"/>
                  </a:lnTo>
                  <a:lnTo>
                    <a:pt x="34" y="114"/>
                  </a:lnTo>
                  <a:lnTo>
                    <a:pt x="57" y="119"/>
                  </a:lnTo>
                  <a:lnTo>
                    <a:pt x="58" y="119"/>
                  </a:lnTo>
                  <a:lnTo>
                    <a:pt x="58" y="93"/>
                  </a:lnTo>
                  <a:lnTo>
                    <a:pt x="57" y="95"/>
                  </a:lnTo>
                  <a:lnTo>
                    <a:pt x="35" y="83"/>
                  </a:lnTo>
                  <a:lnTo>
                    <a:pt x="31" y="59"/>
                  </a:lnTo>
                  <a:lnTo>
                    <a:pt x="35" y="33"/>
                  </a:lnTo>
                  <a:lnTo>
                    <a:pt x="44" y="24"/>
                  </a:lnTo>
                  <a:lnTo>
                    <a:pt x="57" y="21"/>
                  </a:lnTo>
                  <a:lnTo>
                    <a:pt x="58" y="23"/>
                  </a:lnTo>
                  <a:close/>
                </a:path>
              </a:pathLst>
            </a:custGeom>
            <a:solidFill>
              <a:srgbClr val="000000"/>
            </a:solidFill>
            <a:ln w="9525">
              <a:noFill/>
              <a:round/>
              <a:headEnd/>
              <a:tailEnd/>
            </a:ln>
          </p:spPr>
          <p:txBody>
            <a:bodyPr/>
            <a:lstStyle/>
            <a:p>
              <a:endParaRPr lang="en-US" sz="1800"/>
            </a:p>
          </p:txBody>
        </p:sp>
        <p:sp>
          <p:nvSpPr>
            <p:cNvPr id="20507" name="Freeform 101"/>
            <p:cNvSpPr>
              <a:spLocks/>
            </p:cNvSpPr>
            <p:nvPr/>
          </p:nvSpPr>
          <p:spPr bwMode="auto">
            <a:xfrm>
              <a:off x="4752" y="608"/>
              <a:ext cx="27" cy="54"/>
            </a:xfrm>
            <a:custGeom>
              <a:avLst/>
              <a:gdLst>
                <a:gd name="T0" fmla="*/ 0 w 81"/>
                <a:gd name="T1" fmla="*/ 0 h 162"/>
                <a:gd name="T2" fmla="*/ 0 w 81"/>
                <a:gd name="T3" fmla="*/ 0 h 162"/>
                <a:gd name="T4" fmla="*/ 0 w 81"/>
                <a:gd name="T5" fmla="*/ 0 h 162"/>
                <a:gd name="T6" fmla="*/ 0 w 81"/>
                <a:gd name="T7" fmla="*/ 0 h 162"/>
                <a:gd name="T8" fmla="*/ 0 w 81"/>
                <a:gd name="T9" fmla="*/ 0 h 162"/>
                <a:gd name="T10" fmla="*/ 0 w 81"/>
                <a:gd name="T11" fmla="*/ 0 h 162"/>
                <a:gd name="T12" fmla="*/ 0 w 81"/>
                <a:gd name="T13" fmla="*/ 0 h 162"/>
                <a:gd name="T14" fmla="*/ 0 w 81"/>
                <a:gd name="T15" fmla="*/ 0 h 162"/>
                <a:gd name="T16" fmla="*/ 0 w 81"/>
                <a:gd name="T17" fmla="*/ 0 h 162"/>
                <a:gd name="T18" fmla="*/ 0 w 81"/>
                <a:gd name="T19" fmla="*/ 0 h 162"/>
                <a:gd name="T20" fmla="*/ 0 w 81"/>
                <a:gd name="T21" fmla="*/ 0 h 162"/>
                <a:gd name="T22" fmla="*/ 0 w 81"/>
                <a:gd name="T23" fmla="*/ 0 h 162"/>
                <a:gd name="T24" fmla="*/ 0 w 81"/>
                <a:gd name="T25" fmla="*/ 0 h 162"/>
                <a:gd name="T26" fmla="*/ 0 w 81"/>
                <a:gd name="T27" fmla="*/ 0 h 162"/>
                <a:gd name="T28" fmla="*/ 0 w 81"/>
                <a:gd name="T29" fmla="*/ 0 h 162"/>
                <a:gd name="T30" fmla="*/ 0 w 81"/>
                <a:gd name="T31" fmla="*/ 0 h 162"/>
                <a:gd name="T32" fmla="*/ 0 w 81"/>
                <a:gd name="T33" fmla="*/ 0 h 162"/>
                <a:gd name="T34" fmla="*/ 0 w 81"/>
                <a:gd name="T35" fmla="*/ 0 h 162"/>
                <a:gd name="T36" fmla="*/ 0 w 81"/>
                <a:gd name="T37" fmla="*/ 0 h 162"/>
                <a:gd name="T38" fmla="*/ 0 w 81"/>
                <a:gd name="T39" fmla="*/ 0 h 162"/>
                <a:gd name="T40" fmla="*/ 0 w 81"/>
                <a:gd name="T41" fmla="*/ 0 h 1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162"/>
                <a:gd name="T65" fmla="*/ 81 w 81"/>
                <a:gd name="T66" fmla="*/ 162 h 1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162">
                  <a:moveTo>
                    <a:pt x="52" y="162"/>
                  </a:moveTo>
                  <a:lnTo>
                    <a:pt x="52" y="72"/>
                  </a:lnTo>
                  <a:lnTo>
                    <a:pt x="78" y="72"/>
                  </a:lnTo>
                  <a:lnTo>
                    <a:pt x="78" y="52"/>
                  </a:lnTo>
                  <a:lnTo>
                    <a:pt x="52" y="52"/>
                  </a:lnTo>
                  <a:lnTo>
                    <a:pt x="55" y="35"/>
                  </a:lnTo>
                  <a:lnTo>
                    <a:pt x="59" y="27"/>
                  </a:lnTo>
                  <a:lnTo>
                    <a:pt x="69" y="26"/>
                  </a:lnTo>
                  <a:lnTo>
                    <a:pt x="78" y="27"/>
                  </a:lnTo>
                  <a:lnTo>
                    <a:pt x="81" y="1"/>
                  </a:lnTo>
                  <a:lnTo>
                    <a:pt x="65" y="0"/>
                  </a:lnTo>
                  <a:lnTo>
                    <a:pt x="46" y="3"/>
                  </a:lnTo>
                  <a:lnTo>
                    <a:pt x="32" y="14"/>
                  </a:lnTo>
                  <a:lnTo>
                    <a:pt x="26" y="32"/>
                  </a:lnTo>
                  <a:lnTo>
                    <a:pt x="26" y="52"/>
                  </a:lnTo>
                  <a:lnTo>
                    <a:pt x="0" y="52"/>
                  </a:lnTo>
                  <a:lnTo>
                    <a:pt x="0" y="72"/>
                  </a:lnTo>
                  <a:lnTo>
                    <a:pt x="26" y="72"/>
                  </a:lnTo>
                  <a:lnTo>
                    <a:pt x="26" y="162"/>
                  </a:lnTo>
                  <a:lnTo>
                    <a:pt x="52" y="162"/>
                  </a:lnTo>
                  <a:close/>
                </a:path>
              </a:pathLst>
            </a:custGeom>
            <a:solidFill>
              <a:srgbClr val="000000"/>
            </a:solidFill>
            <a:ln w="9525">
              <a:noFill/>
              <a:round/>
              <a:headEnd/>
              <a:tailEnd/>
            </a:ln>
          </p:spPr>
          <p:txBody>
            <a:bodyPr/>
            <a:lstStyle/>
            <a:p>
              <a:endParaRPr lang="en-US" sz="1800"/>
            </a:p>
          </p:txBody>
        </p:sp>
        <p:sp>
          <p:nvSpPr>
            <p:cNvPr id="20508" name="Freeform 102"/>
            <p:cNvSpPr>
              <a:spLocks/>
            </p:cNvSpPr>
            <p:nvPr/>
          </p:nvSpPr>
          <p:spPr bwMode="auto">
            <a:xfrm>
              <a:off x="4819" y="612"/>
              <a:ext cx="40" cy="50"/>
            </a:xfrm>
            <a:custGeom>
              <a:avLst/>
              <a:gdLst>
                <a:gd name="T0" fmla="*/ 0 w 120"/>
                <a:gd name="T1" fmla="*/ 0 h 150"/>
                <a:gd name="T2" fmla="*/ 0 w 120"/>
                <a:gd name="T3" fmla="*/ 0 h 150"/>
                <a:gd name="T4" fmla="*/ 0 w 120"/>
                <a:gd name="T5" fmla="*/ 0 h 150"/>
                <a:gd name="T6" fmla="*/ 0 w 120"/>
                <a:gd name="T7" fmla="*/ 0 h 150"/>
                <a:gd name="T8" fmla="*/ 0 w 120"/>
                <a:gd name="T9" fmla="*/ 0 h 150"/>
                <a:gd name="T10" fmla="*/ 0 w 120"/>
                <a:gd name="T11" fmla="*/ 0 h 150"/>
                <a:gd name="T12" fmla="*/ 0 w 120"/>
                <a:gd name="T13" fmla="*/ 0 h 150"/>
                <a:gd name="T14" fmla="*/ 0 w 120"/>
                <a:gd name="T15" fmla="*/ 0 h 150"/>
                <a:gd name="T16" fmla="*/ 0 w 120"/>
                <a:gd name="T17" fmla="*/ 0 h 150"/>
                <a:gd name="T18" fmla="*/ 0 w 120"/>
                <a:gd name="T19" fmla="*/ 0 h 150"/>
                <a:gd name="T20" fmla="*/ 0 w 120"/>
                <a:gd name="T21" fmla="*/ 0 h 150"/>
                <a:gd name="T22" fmla="*/ 0 w 120"/>
                <a:gd name="T23" fmla="*/ 0 h 150"/>
                <a:gd name="T24" fmla="*/ 0 w 120"/>
                <a:gd name="T25" fmla="*/ 0 h 150"/>
                <a:gd name="T26" fmla="*/ 0 w 120"/>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
                <a:gd name="T43" fmla="*/ 0 h 150"/>
                <a:gd name="T44" fmla="*/ 120 w 120"/>
                <a:gd name="T45" fmla="*/ 150 h 1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 h="150">
                  <a:moveTo>
                    <a:pt x="120" y="150"/>
                  </a:moveTo>
                  <a:lnTo>
                    <a:pt x="120" y="0"/>
                  </a:lnTo>
                  <a:lnTo>
                    <a:pt x="92" y="0"/>
                  </a:lnTo>
                  <a:lnTo>
                    <a:pt x="92" y="62"/>
                  </a:lnTo>
                  <a:lnTo>
                    <a:pt x="30" y="62"/>
                  </a:lnTo>
                  <a:lnTo>
                    <a:pt x="30" y="0"/>
                  </a:lnTo>
                  <a:lnTo>
                    <a:pt x="0" y="0"/>
                  </a:lnTo>
                  <a:lnTo>
                    <a:pt x="0" y="150"/>
                  </a:lnTo>
                  <a:lnTo>
                    <a:pt x="30" y="150"/>
                  </a:lnTo>
                  <a:lnTo>
                    <a:pt x="30" y="86"/>
                  </a:lnTo>
                  <a:lnTo>
                    <a:pt x="92" y="86"/>
                  </a:lnTo>
                  <a:lnTo>
                    <a:pt x="92" y="150"/>
                  </a:lnTo>
                  <a:lnTo>
                    <a:pt x="120" y="150"/>
                  </a:lnTo>
                  <a:close/>
                </a:path>
              </a:pathLst>
            </a:custGeom>
            <a:solidFill>
              <a:srgbClr val="000000"/>
            </a:solidFill>
            <a:ln w="9525">
              <a:noFill/>
              <a:round/>
              <a:headEnd/>
              <a:tailEnd/>
            </a:ln>
          </p:spPr>
          <p:txBody>
            <a:bodyPr/>
            <a:lstStyle/>
            <a:p>
              <a:endParaRPr lang="en-US" sz="1800"/>
            </a:p>
          </p:txBody>
        </p:sp>
        <p:sp>
          <p:nvSpPr>
            <p:cNvPr id="20509" name="Freeform 103"/>
            <p:cNvSpPr>
              <a:spLocks/>
            </p:cNvSpPr>
            <p:nvPr/>
          </p:nvSpPr>
          <p:spPr bwMode="auto">
            <a:xfrm>
              <a:off x="4887" y="624"/>
              <a:ext cx="20" cy="40"/>
            </a:xfrm>
            <a:custGeom>
              <a:avLst/>
              <a:gdLst>
                <a:gd name="T0" fmla="*/ 0 w 56"/>
                <a:gd name="T1" fmla="*/ 0 h 118"/>
                <a:gd name="T2" fmla="*/ 0 w 56"/>
                <a:gd name="T3" fmla="*/ 0 h 118"/>
                <a:gd name="T4" fmla="*/ 0 w 56"/>
                <a:gd name="T5" fmla="*/ 0 h 118"/>
                <a:gd name="T6" fmla="*/ 0 w 56"/>
                <a:gd name="T7" fmla="*/ 0 h 118"/>
                <a:gd name="T8" fmla="*/ 0 w 56"/>
                <a:gd name="T9" fmla="*/ 0 h 118"/>
                <a:gd name="T10" fmla="*/ 0 w 56"/>
                <a:gd name="T11" fmla="*/ 0 h 118"/>
                <a:gd name="T12" fmla="*/ 0 w 56"/>
                <a:gd name="T13" fmla="*/ 0 h 118"/>
                <a:gd name="T14" fmla="*/ 0 w 56"/>
                <a:gd name="T15" fmla="*/ 0 h 118"/>
                <a:gd name="T16" fmla="*/ 0 w 56"/>
                <a:gd name="T17" fmla="*/ 0 h 118"/>
                <a:gd name="T18" fmla="*/ 0 w 56"/>
                <a:gd name="T19" fmla="*/ 0 h 118"/>
                <a:gd name="T20" fmla="*/ 0 w 56"/>
                <a:gd name="T21" fmla="*/ 0 h 118"/>
                <a:gd name="T22" fmla="*/ 0 w 56"/>
                <a:gd name="T23" fmla="*/ 0 h 118"/>
                <a:gd name="T24" fmla="*/ 0 w 56"/>
                <a:gd name="T25" fmla="*/ 0 h 118"/>
                <a:gd name="T26" fmla="*/ 0 w 56"/>
                <a:gd name="T27" fmla="*/ 0 h 118"/>
                <a:gd name="T28" fmla="*/ 0 w 56"/>
                <a:gd name="T29" fmla="*/ 0 h 118"/>
                <a:gd name="T30" fmla="*/ 0 w 56"/>
                <a:gd name="T31" fmla="*/ 0 h 118"/>
                <a:gd name="T32" fmla="*/ 0 w 56"/>
                <a:gd name="T33" fmla="*/ 0 h 1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
                <a:gd name="T52" fmla="*/ 0 h 118"/>
                <a:gd name="T53" fmla="*/ 56 w 56"/>
                <a:gd name="T54" fmla="*/ 118 h 1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 h="118">
                  <a:moveTo>
                    <a:pt x="0" y="92"/>
                  </a:moveTo>
                  <a:lnTo>
                    <a:pt x="0" y="118"/>
                  </a:lnTo>
                  <a:lnTo>
                    <a:pt x="22" y="113"/>
                  </a:lnTo>
                  <a:lnTo>
                    <a:pt x="40" y="101"/>
                  </a:lnTo>
                  <a:lnTo>
                    <a:pt x="52" y="82"/>
                  </a:lnTo>
                  <a:lnTo>
                    <a:pt x="56" y="59"/>
                  </a:lnTo>
                  <a:lnTo>
                    <a:pt x="52" y="35"/>
                  </a:lnTo>
                  <a:lnTo>
                    <a:pt x="40" y="16"/>
                  </a:lnTo>
                  <a:lnTo>
                    <a:pt x="22" y="4"/>
                  </a:lnTo>
                  <a:lnTo>
                    <a:pt x="0" y="0"/>
                  </a:lnTo>
                  <a:lnTo>
                    <a:pt x="0" y="22"/>
                  </a:lnTo>
                  <a:lnTo>
                    <a:pt x="10" y="23"/>
                  </a:lnTo>
                  <a:lnTo>
                    <a:pt x="19" y="32"/>
                  </a:lnTo>
                  <a:lnTo>
                    <a:pt x="26" y="59"/>
                  </a:lnTo>
                  <a:lnTo>
                    <a:pt x="19" y="82"/>
                  </a:lnTo>
                  <a:lnTo>
                    <a:pt x="0" y="92"/>
                  </a:lnTo>
                  <a:close/>
                </a:path>
              </a:pathLst>
            </a:custGeom>
            <a:solidFill>
              <a:srgbClr val="000000"/>
            </a:solidFill>
            <a:ln w="9525">
              <a:noFill/>
              <a:round/>
              <a:headEnd/>
              <a:tailEnd/>
            </a:ln>
          </p:spPr>
          <p:txBody>
            <a:bodyPr/>
            <a:lstStyle/>
            <a:p>
              <a:endParaRPr lang="en-US" sz="1800"/>
            </a:p>
          </p:txBody>
        </p:sp>
        <p:sp>
          <p:nvSpPr>
            <p:cNvPr id="20510" name="Freeform 104"/>
            <p:cNvSpPr>
              <a:spLocks/>
            </p:cNvSpPr>
            <p:nvPr/>
          </p:nvSpPr>
          <p:spPr bwMode="auto">
            <a:xfrm>
              <a:off x="4868" y="624"/>
              <a:ext cx="19" cy="40"/>
            </a:xfrm>
            <a:custGeom>
              <a:avLst/>
              <a:gdLst>
                <a:gd name="T0" fmla="*/ 0 w 59"/>
                <a:gd name="T1" fmla="*/ 0 h 119"/>
                <a:gd name="T2" fmla="*/ 0 w 59"/>
                <a:gd name="T3" fmla="*/ 0 h 119"/>
                <a:gd name="T4" fmla="*/ 0 w 59"/>
                <a:gd name="T5" fmla="*/ 0 h 119"/>
                <a:gd name="T6" fmla="*/ 0 w 59"/>
                <a:gd name="T7" fmla="*/ 0 h 119"/>
                <a:gd name="T8" fmla="*/ 0 w 59"/>
                <a:gd name="T9" fmla="*/ 0 h 119"/>
                <a:gd name="T10" fmla="*/ 0 w 59"/>
                <a:gd name="T11" fmla="*/ 0 h 119"/>
                <a:gd name="T12" fmla="*/ 0 w 59"/>
                <a:gd name="T13" fmla="*/ 0 h 119"/>
                <a:gd name="T14" fmla="*/ 0 w 59"/>
                <a:gd name="T15" fmla="*/ 0 h 119"/>
                <a:gd name="T16" fmla="*/ 0 w 59"/>
                <a:gd name="T17" fmla="*/ 0 h 119"/>
                <a:gd name="T18" fmla="*/ 0 w 59"/>
                <a:gd name="T19" fmla="*/ 0 h 119"/>
                <a:gd name="T20" fmla="*/ 0 w 59"/>
                <a:gd name="T21" fmla="*/ 0 h 119"/>
                <a:gd name="T22" fmla="*/ 0 w 59"/>
                <a:gd name="T23" fmla="*/ 0 h 119"/>
                <a:gd name="T24" fmla="*/ 0 w 59"/>
                <a:gd name="T25" fmla="*/ 0 h 119"/>
                <a:gd name="T26" fmla="*/ 0 w 59"/>
                <a:gd name="T27" fmla="*/ 0 h 119"/>
                <a:gd name="T28" fmla="*/ 0 w 59"/>
                <a:gd name="T29" fmla="*/ 0 h 119"/>
                <a:gd name="T30" fmla="*/ 0 w 59"/>
                <a:gd name="T31" fmla="*/ 0 h 119"/>
                <a:gd name="T32" fmla="*/ 0 w 59"/>
                <a:gd name="T33" fmla="*/ 0 h 119"/>
                <a:gd name="T34" fmla="*/ 0 w 59"/>
                <a:gd name="T35" fmla="*/ 0 h 119"/>
                <a:gd name="T36" fmla="*/ 0 w 59"/>
                <a:gd name="T37" fmla="*/ 0 h 119"/>
                <a:gd name="T38" fmla="*/ 0 w 59"/>
                <a:gd name="T39" fmla="*/ 0 h 119"/>
                <a:gd name="T40" fmla="*/ 0 w 59"/>
                <a:gd name="T41" fmla="*/ 0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119"/>
                <a:gd name="T65" fmla="*/ 59 w 59"/>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119">
                  <a:moveTo>
                    <a:pt x="59" y="23"/>
                  </a:moveTo>
                  <a:lnTo>
                    <a:pt x="59" y="1"/>
                  </a:lnTo>
                  <a:lnTo>
                    <a:pt x="56" y="0"/>
                  </a:lnTo>
                  <a:lnTo>
                    <a:pt x="33" y="4"/>
                  </a:lnTo>
                  <a:lnTo>
                    <a:pt x="16" y="16"/>
                  </a:lnTo>
                  <a:lnTo>
                    <a:pt x="4" y="34"/>
                  </a:lnTo>
                  <a:lnTo>
                    <a:pt x="0" y="59"/>
                  </a:lnTo>
                  <a:lnTo>
                    <a:pt x="4" y="83"/>
                  </a:lnTo>
                  <a:lnTo>
                    <a:pt x="16" y="102"/>
                  </a:lnTo>
                  <a:lnTo>
                    <a:pt x="33" y="114"/>
                  </a:lnTo>
                  <a:lnTo>
                    <a:pt x="56" y="119"/>
                  </a:lnTo>
                  <a:lnTo>
                    <a:pt x="59" y="119"/>
                  </a:lnTo>
                  <a:lnTo>
                    <a:pt x="59" y="93"/>
                  </a:lnTo>
                  <a:lnTo>
                    <a:pt x="56" y="95"/>
                  </a:lnTo>
                  <a:lnTo>
                    <a:pt x="34" y="83"/>
                  </a:lnTo>
                  <a:lnTo>
                    <a:pt x="30" y="59"/>
                  </a:lnTo>
                  <a:lnTo>
                    <a:pt x="34" y="33"/>
                  </a:lnTo>
                  <a:lnTo>
                    <a:pt x="43" y="24"/>
                  </a:lnTo>
                  <a:lnTo>
                    <a:pt x="56" y="21"/>
                  </a:lnTo>
                  <a:lnTo>
                    <a:pt x="59" y="23"/>
                  </a:lnTo>
                  <a:close/>
                </a:path>
              </a:pathLst>
            </a:custGeom>
            <a:solidFill>
              <a:srgbClr val="000000"/>
            </a:solidFill>
            <a:ln w="9525">
              <a:noFill/>
              <a:round/>
              <a:headEnd/>
              <a:tailEnd/>
            </a:ln>
          </p:spPr>
          <p:txBody>
            <a:bodyPr/>
            <a:lstStyle/>
            <a:p>
              <a:endParaRPr lang="en-US" sz="1800"/>
            </a:p>
          </p:txBody>
        </p:sp>
        <p:sp>
          <p:nvSpPr>
            <p:cNvPr id="20511" name="Freeform 105"/>
            <p:cNvSpPr>
              <a:spLocks/>
            </p:cNvSpPr>
            <p:nvPr/>
          </p:nvSpPr>
          <p:spPr bwMode="auto">
            <a:xfrm>
              <a:off x="4913" y="624"/>
              <a:ext cx="35" cy="38"/>
            </a:xfrm>
            <a:custGeom>
              <a:avLst/>
              <a:gdLst>
                <a:gd name="T0" fmla="*/ 0 w 104"/>
                <a:gd name="T1" fmla="*/ 0 h 113"/>
                <a:gd name="T2" fmla="*/ 0 w 104"/>
                <a:gd name="T3" fmla="*/ 0 h 113"/>
                <a:gd name="T4" fmla="*/ 0 w 104"/>
                <a:gd name="T5" fmla="*/ 0 h 113"/>
                <a:gd name="T6" fmla="*/ 0 w 104"/>
                <a:gd name="T7" fmla="*/ 0 h 113"/>
                <a:gd name="T8" fmla="*/ 0 w 104"/>
                <a:gd name="T9" fmla="*/ 0 h 113"/>
                <a:gd name="T10" fmla="*/ 0 w 104"/>
                <a:gd name="T11" fmla="*/ 0 h 113"/>
                <a:gd name="T12" fmla="*/ 0 w 104"/>
                <a:gd name="T13" fmla="*/ 0 h 113"/>
                <a:gd name="T14" fmla="*/ 0 w 104"/>
                <a:gd name="T15" fmla="*/ 0 h 113"/>
                <a:gd name="T16" fmla="*/ 0 w 104"/>
                <a:gd name="T17" fmla="*/ 0 h 113"/>
                <a:gd name="T18" fmla="*/ 0 w 104"/>
                <a:gd name="T19" fmla="*/ 0 h 113"/>
                <a:gd name="T20" fmla="*/ 0 w 104"/>
                <a:gd name="T21" fmla="*/ 0 h 113"/>
                <a:gd name="T22" fmla="*/ 0 w 104"/>
                <a:gd name="T23" fmla="*/ 0 h 113"/>
                <a:gd name="T24" fmla="*/ 0 w 104"/>
                <a:gd name="T25" fmla="*/ 0 h 113"/>
                <a:gd name="T26" fmla="*/ 0 w 104"/>
                <a:gd name="T27" fmla="*/ 0 h 113"/>
                <a:gd name="T28" fmla="*/ 0 w 104"/>
                <a:gd name="T29" fmla="*/ 0 h 113"/>
                <a:gd name="T30" fmla="*/ 0 w 104"/>
                <a:gd name="T31" fmla="*/ 0 h 113"/>
                <a:gd name="T32" fmla="*/ 0 w 104"/>
                <a:gd name="T33" fmla="*/ 0 h 113"/>
                <a:gd name="T34" fmla="*/ 0 w 104"/>
                <a:gd name="T35" fmla="*/ 0 h 113"/>
                <a:gd name="T36" fmla="*/ 0 w 104"/>
                <a:gd name="T37" fmla="*/ 0 h 113"/>
                <a:gd name="T38" fmla="*/ 0 w 104"/>
                <a:gd name="T39" fmla="*/ 0 h 113"/>
                <a:gd name="T40" fmla="*/ 0 w 104"/>
                <a:gd name="T41" fmla="*/ 0 h 113"/>
                <a:gd name="T42" fmla="*/ 0 w 104"/>
                <a:gd name="T43" fmla="*/ 0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13"/>
                <a:gd name="T68" fmla="*/ 104 w 104"/>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13">
                  <a:moveTo>
                    <a:pt x="26" y="3"/>
                  </a:moveTo>
                  <a:lnTo>
                    <a:pt x="0" y="3"/>
                  </a:lnTo>
                  <a:lnTo>
                    <a:pt x="1" y="42"/>
                  </a:lnTo>
                  <a:lnTo>
                    <a:pt x="1" y="113"/>
                  </a:lnTo>
                  <a:lnTo>
                    <a:pt x="30" y="113"/>
                  </a:lnTo>
                  <a:lnTo>
                    <a:pt x="30" y="61"/>
                  </a:lnTo>
                  <a:lnTo>
                    <a:pt x="35" y="35"/>
                  </a:lnTo>
                  <a:lnTo>
                    <a:pt x="42" y="26"/>
                  </a:lnTo>
                  <a:lnTo>
                    <a:pt x="53" y="23"/>
                  </a:lnTo>
                  <a:lnTo>
                    <a:pt x="66" y="26"/>
                  </a:lnTo>
                  <a:lnTo>
                    <a:pt x="74" y="35"/>
                  </a:lnTo>
                  <a:lnTo>
                    <a:pt x="76" y="59"/>
                  </a:lnTo>
                  <a:lnTo>
                    <a:pt x="76" y="113"/>
                  </a:lnTo>
                  <a:lnTo>
                    <a:pt x="104" y="113"/>
                  </a:lnTo>
                  <a:lnTo>
                    <a:pt x="104" y="51"/>
                  </a:lnTo>
                  <a:lnTo>
                    <a:pt x="97" y="15"/>
                  </a:lnTo>
                  <a:lnTo>
                    <a:pt x="85" y="4"/>
                  </a:lnTo>
                  <a:lnTo>
                    <a:pt x="65" y="0"/>
                  </a:lnTo>
                  <a:lnTo>
                    <a:pt x="43" y="4"/>
                  </a:lnTo>
                  <a:lnTo>
                    <a:pt x="27" y="20"/>
                  </a:lnTo>
                  <a:lnTo>
                    <a:pt x="26" y="3"/>
                  </a:lnTo>
                  <a:close/>
                </a:path>
              </a:pathLst>
            </a:custGeom>
            <a:solidFill>
              <a:srgbClr val="000000"/>
            </a:solidFill>
            <a:ln w="9525">
              <a:noFill/>
              <a:round/>
              <a:headEnd/>
              <a:tailEnd/>
            </a:ln>
          </p:spPr>
          <p:txBody>
            <a:bodyPr/>
            <a:lstStyle/>
            <a:p>
              <a:endParaRPr lang="en-US" sz="1800"/>
            </a:p>
          </p:txBody>
        </p:sp>
        <p:sp>
          <p:nvSpPr>
            <p:cNvPr id="20512" name="Freeform 106"/>
            <p:cNvSpPr>
              <a:spLocks/>
            </p:cNvSpPr>
            <p:nvPr/>
          </p:nvSpPr>
          <p:spPr bwMode="auto">
            <a:xfrm>
              <a:off x="4975" y="625"/>
              <a:ext cx="16" cy="53"/>
            </a:xfrm>
            <a:custGeom>
              <a:avLst/>
              <a:gdLst>
                <a:gd name="T0" fmla="*/ 0 w 52"/>
                <a:gd name="T1" fmla="*/ 0 h 159"/>
                <a:gd name="T2" fmla="*/ 0 w 52"/>
                <a:gd name="T3" fmla="*/ 0 h 159"/>
                <a:gd name="T4" fmla="*/ 0 w 52"/>
                <a:gd name="T5" fmla="*/ 0 h 159"/>
                <a:gd name="T6" fmla="*/ 0 w 52"/>
                <a:gd name="T7" fmla="*/ 0 h 159"/>
                <a:gd name="T8" fmla="*/ 0 w 52"/>
                <a:gd name="T9" fmla="*/ 0 h 159"/>
                <a:gd name="T10" fmla="*/ 0 w 52"/>
                <a:gd name="T11" fmla="*/ 0 h 159"/>
                <a:gd name="T12" fmla="*/ 0 w 52"/>
                <a:gd name="T13" fmla="*/ 0 h 159"/>
                <a:gd name="T14" fmla="*/ 0 w 52"/>
                <a:gd name="T15" fmla="*/ 0 h 159"/>
                <a:gd name="T16" fmla="*/ 0 w 52"/>
                <a:gd name="T17" fmla="*/ 0 h 159"/>
                <a:gd name="T18" fmla="*/ 0 w 52"/>
                <a:gd name="T19" fmla="*/ 0 h 159"/>
                <a:gd name="T20" fmla="*/ 0 w 52"/>
                <a:gd name="T21" fmla="*/ 0 h 159"/>
                <a:gd name="T22" fmla="*/ 0 w 52"/>
                <a:gd name="T23" fmla="*/ 0 h 159"/>
                <a:gd name="T24" fmla="*/ 0 w 52"/>
                <a:gd name="T25" fmla="*/ 0 h 159"/>
                <a:gd name="T26" fmla="*/ 0 w 52"/>
                <a:gd name="T27" fmla="*/ 0 h 159"/>
                <a:gd name="T28" fmla="*/ 0 w 52"/>
                <a:gd name="T29" fmla="*/ 0 h 159"/>
                <a:gd name="T30" fmla="*/ 0 w 52"/>
                <a:gd name="T31" fmla="*/ 0 h 159"/>
                <a:gd name="T32" fmla="*/ 0 w 52"/>
                <a:gd name="T33" fmla="*/ 0 h 159"/>
                <a:gd name="T34" fmla="*/ 0 w 52"/>
                <a:gd name="T35" fmla="*/ 0 h 159"/>
                <a:gd name="T36" fmla="*/ 0 w 52"/>
                <a:gd name="T37" fmla="*/ 0 h 159"/>
                <a:gd name="T38" fmla="*/ 0 w 52"/>
                <a:gd name="T39" fmla="*/ 0 h 159"/>
                <a:gd name="T40" fmla="*/ 0 w 52"/>
                <a:gd name="T41" fmla="*/ 0 h 159"/>
                <a:gd name="T42" fmla="*/ 0 w 52"/>
                <a:gd name="T43" fmla="*/ 0 h 1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
                <a:gd name="T67" fmla="*/ 0 h 159"/>
                <a:gd name="T68" fmla="*/ 52 w 52"/>
                <a:gd name="T69" fmla="*/ 159 h 15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 h="159">
                  <a:moveTo>
                    <a:pt x="0" y="133"/>
                  </a:moveTo>
                  <a:lnTo>
                    <a:pt x="0" y="159"/>
                  </a:lnTo>
                  <a:lnTo>
                    <a:pt x="22" y="156"/>
                  </a:lnTo>
                  <a:lnTo>
                    <a:pt x="39" y="143"/>
                  </a:lnTo>
                  <a:lnTo>
                    <a:pt x="49" y="124"/>
                  </a:lnTo>
                  <a:lnTo>
                    <a:pt x="52" y="97"/>
                  </a:lnTo>
                  <a:lnTo>
                    <a:pt x="52" y="0"/>
                  </a:lnTo>
                  <a:lnTo>
                    <a:pt x="26" y="0"/>
                  </a:lnTo>
                  <a:lnTo>
                    <a:pt x="24" y="17"/>
                  </a:lnTo>
                  <a:lnTo>
                    <a:pt x="9" y="1"/>
                  </a:lnTo>
                  <a:lnTo>
                    <a:pt x="0" y="0"/>
                  </a:lnTo>
                  <a:lnTo>
                    <a:pt x="0" y="23"/>
                  </a:lnTo>
                  <a:lnTo>
                    <a:pt x="17" y="30"/>
                  </a:lnTo>
                  <a:lnTo>
                    <a:pt x="24" y="55"/>
                  </a:lnTo>
                  <a:lnTo>
                    <a:pt x="17" y="75"/>
                  </a:lnTo>
                  <a:lnTo>
                    <a:pt x="0" y="84"/>
                  </a:lnTo>
                  <a:lnTo>
                    <a:pt x="0" y="107"/>
                  </a:lnTo>
                  <a:lnTo>
                    <a:pt x="10" y="104"/>
                  </a:lnTo>
                  <a:lnTo>
                    <a:pt x="26" y="88"/>
                  </a:lnTo>
                  <a:lnTo>
                    <a:pt x="23" y="121"/>
                  </a:lnTo>
                  <a:lnTo>
                    <a:pt x="0" y="133"/>
                  </a:lnTo>
                  <a:close/>
                </a:path>
              </a:pathLst>
            </a:custGeom>
            <a:solidFill>
              <a:srgbClr val="000000"/>
            </a:solidFill>
            <a:ln w="9525">
              <a:noFill/>
              <a:round/>
              <a:headEnd/>
              <a:tailEnd/>
            </a:ln>
          </p:spPr>
          <p:txBody>
            <a:bodyPr/>
            <a:lstStyle/>
            <a:p>
              <a:endParaRPr lang="en-US" sz="1800"/>
            </a:p>
          </p:txBody>
        </p:sp>
        <p:sp>
          <p:nvSpPr>
            <p:cNvPr id="20513" name="Freeform 107"/>
            <p:cNvSpPr>
              <a:spLocks/>
            </p:cNvSpPr>
            <p:nvPr/>
          </p:nvSpPr>
          <p:spPr bwMode="auto">
            <a:xfrm>
              <a:off x="4956" y="624"/>
              <a:ext cx="19" cy="38"/>
            </a:xfrm>
            <a:custGeom>
              <a:avLst/>
              <a:gdLst>
                <a:gd name="T0" fmla="*/ 0 w 55"/>
                <a:gd name="T1" fmla="*/ 0 h 114"/>
                <a:gd name="T2" fmla="*/ 0 w 55"/>
                <a:gd name="T3" fmla="*/ 0 h 114"/>
                <a:gd name="T4" fmla="*/ 0 w 55"/>
                <a:gd name="T5" fmla="*/ 0 h 114"/>
                <a:gd name="T6" fmla="*/ 0 w 55"/>
                <a:gd name="T7" fmla="*/ 0 h 114"/>
                <a:gd name="T8" fmla="*/ 0 w 55"/>
                <a:gd name="T9" fmla="*/ 0 h 114"/>
                <a:gd name="T10" fmla="*/ 0 w 55"/>
                <a:gd name="T11" fmla="*/ 0 h 114"/>
                <a:gd name="T12" fmla="*/ 0 w 55"/>
                <a:gd name="T13" fmla="*/ 0 h 114"/>
                <a:gd name="T14" fmla="*/ 0 w 55"/>
                <a:gd name="T15" fmla="*/ 0 h 114"/>
                <a:gd name="T16" fmla="*/ 0 w 55"/>
                <a:gd name="T17" fmla="*/ 0 h 114"/>
                <a:gd name="T18" fmla="*/ 0 w 55"/>
                <a:gd name="T19" fmla="*/ 0 h 114"/>
                <a:gd name="T20" fmla="*/ 0 w 55"/>
                <a:gd name="T21" fmla="*/ 0 h 114"/>
                <a:gd name="T22" fmla="*/ 0 w 55"/>
                <a:gd name="T23" fmla="*/ 0 h 114"/>
                <a:gd name="T24" fmla="*/ 0 w 55"/>
                <a:gd name="T25" fmla="*/ 0 h 114"/>
                <a:gd name="T26" fmla="*/ 0 w 55"/>
                <a:gd name="T27" fmla="*/ 0 h 114"/>
                <a:gd name="T28" fmla="*/ 0 w 55"/>
                <a:gd name="T29" fmla="*/ 0 h 114"/>
                <a:gd name="T30" fmla="*/ 0 w 55"/>
                <a:gd name="T31" fmla="*/ 0 h 114"/>
                <a:gd name="T32" fmla="*/ 0 w 55"/>
                <a:gd name="T33" fmla="*/ 0 h 114"/>
                <a:gd name="T34" fmla="*/ 0 w 55"/>
                <a:gd name="T35" fmla="*/ 0 h 114"/>
                <a:gd name="T36" fmla="*/ 0 w 55"/>
                <a:gd name="T37" fmla="*/ 0 h 114"/>
                <a:gd name="T38" fmla="*/ 0 w 55"/>
                <a:gd name="T39" fmla="*/ 0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5"/>
                <a:gd name="T61" fmla="*/ 0 h 114"/>
                <a:gd name="T62" fmla="*/ 55 w 55"/>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5" h="114">
                  <a:moveTo>
                    <a:pt x="55" y="27"/>
                  </a:moveTo>
                  <a:lnTo>
                    <a:pt x="55" y="4"/>
                  </a:lnTo>
                  <a:lnTo>
                    <a:pt x="43" y="0"/>
                  </a:lnTo>
                  <a:lnTo>
                    <a:pt x="25" y="5"/>
                  </a:lnTo>
                  <a:lnTo>
                    <a:pt x="10" y="18"/>
                  </a:lnTo>
                  <a:lnTo>
                    <a:pt x="3" y="36"/>
                  </a:lnTo>
                  <a:lnTo>
                    <a:pt x="0" y="59"/>
                  </a:lnTo>
                  <a:lnTo>
                    <a:pt x="10" y="96"/>
                  </a:lnTo>
                  <a:lnTo>
                    <a:pt x="25" y="109"/>
                  </a:lnTo>
                  <a:lnTo>
                    <a:pt x="43" y="114"/>
                  </a:lnTo>
                  <a:lnTo>
                    <a:pt x="55" y="111"/>
                  </a:lnTo>
                  <a:lnTo>
                    <a:pt x="55" y="88"/>
                  </a:lnTo>
                  <a:lnTo>
                    <a:pt x="52" y="91"/>
                  </a:lnTo>
                  <a:lnTo>
                    <a:pt x="35" y="79"/>
                  </a:lnTo>
                  <a:lnTo>
                    <a:pt x="29" y="59"/>
                  </a:lnTo>
                  <a:lnTo>
                    <a:pt x="35" y="34"/>
                  </a:lnTo>
                  <a:lnTo>
                    <a:pt x="42" y="26"/>
                  </a:lnTo>
                  <a:lnTo>
                    <a:pt x="52" y="24"/>
                  </a:lnTo>
                  <a:lnTo>
                    <a:pt x="55" y="27"/>
                  </a:lnTo>
                  <a:close/>
                </a:path>
              </a:pathLst>
            </a:custGeom>
            <a:solidFill>
              <a:srgbClr val="000000"/>
            </a:solidFill>
            <a:ln w="9525">
              <a:noFill/>
              <a:round/>
              <a:headEnd/>
              <a:tailEnd/>
            </a:ln>
          </p:spPr>
          <p:txBody>
            <a:bodyPr/>
            <a:lstStyle/>
            <a:p>
              <a:endParaRPr lang="en-US" sz="1800"/>
            </a:p>
          </p:txBody>
        </p:sp>
        <p:sp>
          <p:nvSpPr>
            <p:cNvPr id="20514" name="Freeform 108"/>
            <p:cNvSpPr>
              <a:spLocks/>
            </p:cNvSpPr>
            <p:nvPr/>
          </p:nvSpPr>
          <p:spPr bwMode="auto">
            <a:xfrm>
              <a:off x="4959" y="667"/>
              <a:ext cx="16" cy="11"/>
            </a:xfrm>
            <a:custGeom>
              <a:avLst/>
              <a:gdLst>
                <a:gd name="T0" fmla="*/ 0 w 45"/>
                <a:gd name="T1" fmla="*/ 0 h 33"/>
                <a:gd name="T2" fmla="*/ 0 w 45"/>
                <a:gd name="T3" fmla="*/ 0 h 33"/>
                <a:gd name="T4" fmla="*/ 0 w 45"/>
                <a:gd name="T5" fmla="*/ 0 h 33"/>
                <a:gd name="T6" fmla="*/ 0 w 45"/>
                <a:gd name="T7" fmla="*/ 0 h 33"/>
                <a:gd name="T8" fmla="*/ 0 w 45"/>
                <a:gd name="T9" fmla="*/ 0 h 33"/>
                <a:gd name="T10" fmla="*/ 0 w 45"/>
                <a:gd name="T11" fmla="*/ 0 h 33"/>
                <a:gd name="T12" fmla="*/ 0 w 45"/>
                <a:gd name="T13" fmla="*/ 0 h 33"/>
                <a:gd name="T14" fmla="*/ 0 w 45"/>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45"/>
                <a:gd name="T25" fmla="*/ 0 h 33"/>
                <a:gd name="T26" fmla="*/ 45 w 4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 h="33">
                  <a:moveTo>
                    <a:pt x="45" y="33"/>
                  </a:moveTo>
                  <a:lnTo>
                    <a:pt x="45" y="7"/>
                  </a:lnTo>
                  <a:lnTo>
                    <a:pt x="35" y="13"/>
                  </a:lnTo>
                  <a:lnTo>
                    <a:pt x="3" y="0"/>
                  </a:lnTo>
                  <a:lnTo>
                    <a:pt x="0" y="26"/>
                  </a:lnTo>
                  <a:lnTo>
                    <a:pt x="38" y="33"/>
                  </a:lnTo>
                  <a:lnTo>
                    <a:pt x="45" y="33"/>
                  </a:lnTo>
                  <a:close/>
                </a:path>
              </a:pathLst>
            </a:custGeom>
            <a:solidFill>
              <a:srgbClr val="000000"/>
            </a:solidFill>
            <a:ln w="9525">
              <a:noFill/>
              <a:round/>
              <a:headEnd/>
              <a:tailEnd/>
            </a:ln>
          </p:spPr>
          <p:txBody>
            <a:bodyPr/>
            <a:lstStyle/>
            <a:p>
              <a:endParaRPr lang="en-US" sz="1800"/>
            </a:p>
          </p:txBody>
        </p:sp>
        <p:sp>
          <p:nvSpPr>
            <p:cNvPr id="20515" name="Freeform 109"/>
            <p:cNvSpPr>
              <a:spLocks/>
            </p:cNvSpPr>
            <p:nvPr/>
          </p:nvSpPr>
          <p:spPr bwMode="auto">
            <a:xfrm>
              <a:off x="5035" y="612"/>
              <a:ext cx="40" cy="50"/>
            </a:xfrm>
            <a:custGeom>
              <a:avLst/>
              <a:gdLst>
                <a:gd name="T0" fmla="*/ 0 w 121"/>
                <a:gd name="T1" fmla="*/ 0 h 150"/>
                <a:gd name="T2" fmla="*/ 0 w 121"/>
                <a:gd name="T3" fmla="*/ 0 h 150"/>
                <a:gd name="T4" fmla="*/ 0 w 121"/>
                <a:gd name="T5" fmla="*/ 0 h 150"/>
                <a:gd name="T6" fmla="*/ 0 w 121"/>
                <a:gd name="T7" fmla="*/ 0 h 150"/>
                <a:gd name="T8" fmla="*/ 0 w 121"/>
                <a:gd name="T9" fmla="*/ 0 h 150"/>
                <a:gd name="T10" fmla="*/ 0 w 121"/>
                <a:gd name="T11" fmla="*/ 0 h 150"/>
                <a:gd name="T12" fmla="*/ 0 w 121"/>
                <a:gd name="T13" fmla="*/ 0 h 150"/>
                <a:gd name="T14" fmla="*/ 0 w 121"/>
                <a:gd name="T15" fmla="*/ 0 h 150"/>
                <a:gd name="T16" fmla="*/ 0 w 121"/>
                <a:gd name="T17" fmla="*/ 0 h 150"/>
                <a:gd name="T18" fmla="*/ 0 w 121"/>
                <a:gd name="T19" fmla="*/ 0 h 150"/>
                <a:gd name="T20" fmla="*/ 0 w 121"/>
                <a:gd name="T21" fmla="*/ 0 h 150"/>
                <a:gd name="T22" fmla="*/ 0 w 121"/>
                <a:gd name="T23" fmla="*/ 0 h 150"/>
                <a:gd name="T24" fmla="*/ 0 w 121"/>
                <a:gd name="T25" fmla="*/ 0 h 150"/>
                <a:gd name="T26" fmla="*/ 0 w 121"/>
                <a:gd name="T27" fmla="*/ 0 h 150"/>
                <a:gd name="T28" fmla="*/ 0 w 121"/>
                <a:gd name="T29" fmla="*/ 0 h 150"/>
                <a:gd name="T30" fmla="*/ 0 w 121"/>
                <a:gd name="T31" fmla="*/ 0 h 150"/>
                <a:gd name="T32" fmla="*/ 0 w 121"/>
                <a:gd name="T33" fmla="*/ 0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1"/>
                <a:gd name="T52" fmla="*/ 0 h 150"/>
                <a:gd name="T53" fmla="*/ 121 w 121"/>
                <a:gd name="T54" fmla="*/ 150 h 1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1" h="150">
                  <a:moveTo>
                    <a:pt x="121" y="150"/>
                  </a:moveTo>
                  <a:lnTo>
                    <a:pt x="58" y="69"/>
                  </a:lnTo>
                  <a:lnTo>
                    <a:pt x="118" y="0"/>
                  </a:lnTo>
                  <a:lnTo>
                    <a:pt x="84" y="0"/>
                  </a:lnTo>
                  <a:lnTo>
                    <a:pt x="34" y="54"/>
                  </a:lnTo>
                  <a:lnTo>
                    <a:pt x="27" y="66"/>
                  </a:lnTo>
                  <a:lnTo>
                    <a:pt x="27" y="53"/>
                  </a:lnTo>
                  <a:lnTo>
                    <a:pt x="27" y="0"/>
                  </a:lnTo>
                  <a:lnTo>
                    <a:pt x="0" y="0"/>
                  </a:lnTo>
                  <a:lnTo>
                    <a:pt x="0" y="150"/>
                  </a:lnTo>
                  <a:lnTo>
                    <a:pt x="27" y="150"/>
                  </a:lnTo>
                  <a:lnTo>
                    <a:pt x="27" y="92"/>
                  </a:lnTo>
                  <a:lnTo>
                    <a:pt x="27" y="79"/>
                  </a:lnTo>
                  <a:lnTo>
                    <a:pt x="34" y="88"/>
                  </a:lnTo>
                  <a:lnTo>
                    <a:pt x="85" y="150"/>
                  </a:lnTo>
                  <a:lnTo>
                    <a:pt x="121" y="150"/>
                  </a:lnTo>
                  <a:close/>
                </a:path>
              </a:pathLst>
            </a:custGeom>
            <a:solidFill>
              <a:srgbClr val="000000"/>
            </a:solidFill>
            <a:ln w="9525">
              <a:noFill/>
              <a:round/>
              <a:headEnd/>
              <a:tailEnd/>
            </a:ln>
          </p:spPr>
          <p:txBody>
            <a:bodyPr/>
            <a:lstStyle/>
            <a:p>
              <a:endParaRPr lang="en-US" sz="1800"/>
            </a:p>
          </p:txBody>
        </p:sp>
        <p:sp>
          <p:nvSpPr>
            <p:cNvPr id="20516" name="Freeform 110"/>
            <p:cNvSpPr>
              <a:spLocks/>
            </p:cNvSpPr>
            <p:nvPr/>
          </p:nvSpPr>
          <p:spPr bwMode="auto">
            <a:xfrm>
              <a:off x="5099" y="624"/>
              <a:ext cx="20" cy="40"/>
            </a:xfrm>
            <a:custGeom>
              <a:avLst/>
              <a:gdLst>
                <a:gd name="T0" fmla="*/ 0 w 58"/>
                <a:gd name="T1" fmla="*/ 0 h 118"/>
                <a:gd name="T2" fmla="*/ 0 w 58"/>
                <a:gd name="T3" fmla="*/ 0 h 118"/>
                <a:gd name="T4" fmla="*/ 0 w 58"/>
                <a:gd name="T5" fmla="*/ 0 h 118"/>
                <a:gd name="T6" fmla="*/ 0 w 58"/>
                <a:gd name="T7" fmla="*/ 0 h 118"/>
                <a:gd name="T8" fmla="*/ 0 w 58"/>
                <a:gd name="T9" fmla="*/ 0 h 118"/>
                <a:gd name="T10" fmla="*/ 0 w 58"/>
                <a:gd name="T11" fmla="*/ 0 h 118"/>
                <a:gd name="T12" fmla="*/ 0 w 58"/>
                <a:gd name="T13" fmla="*/ 0 h 118"/>
                <a:gd name="T14" fmla="*/ 0 w 58"/>
                <a:gd name="T15" fmla="*/ 0 h 118"/>
                <a:gd name="T16" fmla="*/ 0 w 58"/>
                <a:gd name="T17" fmla="*/ 0 h 118"/>
                <a:gd name="T18" fmla="*/ 0 w 58"/>
                <a:gd name="T19" fmla="*/ 0 h 118"/>
                <a:gd name="T20" fmla="*/ 0 w 58"/>
                <a:gd name="T21" fmla="*/ 0 h 118"/>
                <a:gd name="T22" fmla="*/ 0 w 58"/>
                <a:gd name="T23" fmla="*/ 0 h 118"/>
                <a:gd name="T24" fmla="*/ 0 w 58"/>
                <a:gd name="T25" fmla="*/ 0 h 118"/>
                <a:gd name="T26" fmla="*/ 0 w 58"/>
                <a:gd name="T27" fmla="*/ 0 h 118"/>
                <a:gd name="T28" fmla="*/ 0 w 58"/>
                <a:gd name="T29" fmla="*/ 0 h 118"/>
                <a:gd name="T30" fmla="*/ 0 w 58"/>
                <a:gd name="T31" fmla="*/ 0 h 118"/>
                <a:gd name="T32" fmla="*/ 0 w 58"/>
                <a:gd name="T33" fmla="*/ 0 h 1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
                <a:gd name="T52" fmla="*/ 0 h 118"/>
                <a:gd name="T53" fmla="*/ 58 w 58"/>
                <a:gd name="T54" fmla="*/ 118 h 1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 h="118">
                  <a:moveTo>
                    <a:pt x="0" y="92"/>
                  </a:moveTo>
                  <a:lnTo>
                    <a:pt x="0" y="118"/>
                  </a:lnTo>
                  <a:lnTo>
                    <a:pt x="23" y="113"/>
                  </a:lnTo>
                  <a:lnTo>
                    <a:pt x="42" y="101"/>
                  </a:lnTo>
                  <a:lnTo>
                    <a:pt x="55" y="82"/>
                  </a:lnTo>
                  <a:lnTo>
                    <a:pt x="58" y="59"/>
                  </a:lnTo>
                  <a:lnTo>
                    <a:pt x="55" y="35"/>
                  </a:lnTo>
                  <a:lnTo>
                    <a:pt x="42" y="16"/>
                  </a:lnTo>
                  <a:lnTo>
                    <a:pt x="23" y="4"/>
                  </a:lnTo>
                  <a:lnTo>
                    <a:pt x="0" y="0"/>
                  </a:lnTo>
                  <a:lnTo>
                    <a:pt x="0" y="22"/>
                  </a:lnTo>
                  <a:lnTo>
                    <a:pt x="13" y="23"/>
                  </a:lnTo>
                  <a:lnTo>
                    <a:pt x="22" y="32"/>
                  </a:lnTo>
                  <a:lnTo>
                    <a:pt x="29" y="59"/>
                  </a:lnTo>
                  <a:lnTo>
                    <a:pt x="22" y="82"/>
                  </a:lnTo>
                  <a:lnTo>
                    <a:pt x="0" y="92"/>
                  </a:lnTo>
                  <a:close/>
                </a:path>
              </a:pathLst>
            </a:custGeom>
            <a:solidFill>
              <a:srgbClr val="000000"/>
            </a:solidFill>
            <a:ln w="9525">
              <a:noFill/>
              <a:round/>
              <a:headEnd/>
              <a:tailEnd/>
            </a:ln>
          </p:spPr>
          <p:txBody>
            <a:bodyPr/>
            <a:lstStyle/>
            <a:p>
              <a:endParaRPr lang="en-US" sz="1800"/>
            </a:p>
          </p:txBody>
        </p:sp>
        <p:sp>
          <p:nvSpPr>
            <p:cNvPr id="20517" name="Freeform 111"/>
            <p:cNvSpPr>
              <a:spLocks/>
            </p:cNvSpPr>
            <p:nvPr/>
          </p:nvSpPr>
          <p:spPr bwMode="auto">
            <a:xfrm>
              <a:off x="5080" y="624"/>
              <a:ext cx="19" cy="40"/>
            </a:xfrm>
            <a:custGeom>
              <a:avLst/>
              <a:gdLst>
                <a:gd name="T0" fmla="*/ 0 w 56"/>
                <a:gd name="T1" fmla="*/ 0 h 119"/>
                <a:gd name="T2" fmla="*/ 0 w 56"/>
                <a:gd name="T3" fmla="*/ 0 h 119"/>
                <a:gd name="T4" fmla="*/ 0 w 56"/>
                <a:gd name="T5" fmla="*/ 0 h 119"/>
                <a:gd name="T6" fmla="*/ 0 w 56"/>
                <a:gd name="T7" fmla="*/ 0 h 119"/>
                <a:gd name="T8" fmla="*/ 0 w 56"/>
                <a:gd name="T9" fmla="*/ 0 h 119"/>
                <a:gd name="T10" fmla="*/ 0 w 56"/>
                <a:gd name="T11" fmla="*/ 0 h 119"/>
                <a:gd name="T12" fmla="*/ 0 w 56"/>
                <a:gd name="T13" fmla="*/ 0 h 119"/>
                <a:gd name="T14" fmla="*/ 0 w 56"/>
                <a:gd name="T15" fmla="*/ 0 h 119"/>
                <a:gd name="T16" fmla="*/ 0 w 56"/>
                <a:gd name="T17" fmla="*/ 0 h 119"/>
                <a:gd name="T18" fmla="*/ 0 w 56"/>
                <a:gd name="T19" fmla="*/ 0 h 119"/>
                <a:gd name="T20" fmla="*/ 0 w 56"/>
                <a:gd name="T21" fmla="*/ 0 h 119"/>
                <a:gd name="T22" fmla="*/ 0 w 56"/>
                <a:gd name="T23" fmla="*/ 0 h 119"/>
                <a:gd name="T24" fmla="*/ 0 w 56"/>
                <a:gd name="T25" fmla="*/ 0 h 119"/>
                <a:gd name="T26" fmla="*/ 0 w 56"/>
                <a:gd name="T27" fmla="*/ 0 h 119"/>
                <a:gd name="T28" fmla="*/ 0 w 56"/>
                <a:gd name="T29" fmla="*/ 0 h 119"/>
                <a:gd name="T30" fmla="*/ 0 w 56"/>
                <a:gd name="T31" fmla="*/ 0 h 119"/>
                <a:gd name="T32" fmla="*/ 0 w 56"/>
                <a:gd name="T33" fmla="*/ 0 h 119"/>
                <a:gd name="T34" fmla="*/ 0 w 56"/>
                <a:gd name="T35" fmla="*/ 0 h 119"/>
                <a:gd name="T36" fmla="*/ 0 w 56"/>
                <a:gd name="T37" fmla="*/ 0 h 119"/>
                <a:gd name="T38" fmla="*/ 0 w 56"/>
                <a:gd name="T39" fmla="*/ 0 h 119"/>
                <a:gd name="T40" fmla="*/ 0 w 56"/>
                <a:gd name="T41" fmla="*/ 0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19"/>
                <a:gd name="T65" fmla="*/ 56 w 56"/>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19">
                  <a:moveTo>
                    <a:pt x="56" y="23"/>
                  </a:moveTo>
                  <a:lnTo>
                    <a:pt x="56" y="1"/>
                  </a:lnTo>
                  <a:lnTo>
                    <a:pt x="54" y="0"/>
                  </a:lnTo>
                  <a:lnTo>
                    <a:pt x="33" y="4"/>
                  </a:lnTo>
                  <a:lnTo>
                    <a:pt x="15" y="16"/>
                  </a:lnTo>
                  <a:lnTo>
                    <a:pt x="2" y="34"/>
                  </a:lnTo>
                  <a:lnTo>
                    <a:pt x="0" y="59"/>
                  </a:lnTo>
                  <a:lnTo>
                    <a:pt x="2" y="83"/>
                  </a:lnTo>
                  <a:lnTo>
                    <a:pt x="15" y="102"/>
                  </a:lnTo>
                  <a:lnTo>
                    <a:pt x="33" y="114"/>
                  </a:lnTo>
                  <a:lnTo>
                    <a:pt x="54" y="119"/>
                  </a:lnTo>
                  <a:lnTo>
                    <a:pt x="56" y="119"/>
                  </a:lnTo>
                  <a:lnTo>
                    <a:pt x="56" y="93"/>
                  </a:lnTo>
                  <a:lnTo>
                    <a:pt x="54" y="95"/>
                  </a:lnTo>
                  <a:lnTo>
                    <a:pt x="34" y="83"/>
                  </a:lnTo>
                  <a:lnTo>
                    <a:pt x="28" y="59"/>
                  </a:lnTo>
                  <a:lnTo>
                    <a:pt x="34" y="33"/>
                  </a:lnTo>
                  <a:lnTo>
                    <a:pt x="43" y="24"/>
                  </a:lnTo>
                  <a:lnTo>
                    <a:pt x="54" y="21"/>
                  </a:lnTo>
                  <a:lnTo>
                    <a:pt x="56" y="23"/>
                  </a:lnTo>
                  <a:close/>
                </a:path>
              </a:pathLst>
            </a:custGeom>
            <a:solidFill>
              <a:srgbClr val="000000"/>
            </a:solidFill>
            <a:ln w="9525">
              <a:noFill/>
              <a:round/>
              <a:headEnd/>
              <a:tailEnd/>
            </a:ln>
          </p:spPr>
          <p:txBody>
            <a:bodyPr/>
            <a:lstStyle/>
            <a:p>
              <a:endParaRPr lang="en-US" sz="1800"/>
            </a:p>
          </p:txBody>
        </p:sp>
        <p:sp>
          <p:nvSpPr>
            <p:cNvPr id="20518" name="Freeform 112"/>
            <p:cNvSpPr>
              <a:spLocks/>
            </p:cNvSpPr>
            <p:nvPr/>
          </p:nvSpPr>
          <p:spPr bwMode="auto">
            <a:xfrm>
              <a:off x="5127" y="624"/>
              <a:ext cx="33" cy="38"/>
            </a:xfrm>
            <a:custGeom>
              <a:avLst/>
              <a:gdLst>
                <a:gd name="T0" fmla="*/ 0 w 104"/>
                <a:gd name="T1" fmla="*/ 0 h 113"/>
                <a:gd name="T2" fmla="*/ 0 w 104"/>
                <a:gd name="T3" fmla="*/ 0 h 113"/>
                <a:gd name="T4" fmla="*/ 0 w 104"/>
                <a:gd name="T5" fmla="*/ 0 h 113"/>
                <a:gd name="T6" fmla="*/ 0 w 104"/>
                <a:gd name="T7" fmla="*/ 0 h 113"/>
                <a:gd name="T8" fmla="*/ 0 w 104"/>
                <a:gd name="T9" fmla="*/ 0 h 113"/>
                <a:gd name="T10" fmla="*/ 0 w 104"/>
                <a:gd name="T11" fmla="*/ 0 h 113"/>
                <a:gd name="T12" fmla="*/ 0 w 104"/>
                <a:gd name="T13" fmla="*/ 0 h 113"/>
                <a:gd name="T14" fmla="*/ 0 w 104"/>
                <a:gd name="T15" fmla="*/ 0 h 113"/>
                <a:gd name="T16" fmla="*/ 0 w 104"/>
                <a:gd name="T17" fmla="*/ 0 h 113"/>
                <a:gd name="T18" fmla="*/ 0 w 104"/>
                <a:gd name="T19" fmla="*/ 0 h 113"/>
                <a:gd name="T20" fmla="*/ 0 w 104"/>
                <a:gd name="T21" fmla="*/ 0 h 113"/>
                <a:gd name="T22" fmla="*/ 0 w 104"/>
                <a:gd name="T23" fmla="*/ 0 h 113"/>
                <a:gd name="T24" fmla="*/ 0 w 104"/>
                <a:gd name="T25" fmla="*/ 0 h 113"/>
                <a:gd name="T26" fmla="*/ 0 w 104"/>
                <a:gd name="T27" fmla="*/ 0 h 113"/>
                <a:gd name="T28" fmla="*/ 0 w 104"/>
                <a:gd name="T29" fmla="*/ 0 h 113"/>
                <a:gd name="T30" fmla="*/ 0 w 104"/>
                <a:gd name="T31" fmla="*/ 0 h 113"/>
                <a:gd name="T32" fmla="*/ 0 w 104"/>
                <a:gd name="T33" fmla="*/ 0 h 113"/>
                <a:gd name="T34" fmla="*/ 0 w 104"/>
                <a:gd name="T35" fmla="*/ 0 h 113"/>
                <a:gd name="T36" fmla="*/ 0 w 104"/>
                <a:gd name="T37" fmla="*/ 0 h 113"/>
                <a:gd name="T38" fmla="*/ 0 w 104"/>
                <a:gd name="T39" fmla="*/ 0 h 113"/>
                <a:gd name="T40" fmla="*/ 0 w 104"/>
                <a:gd name="T41" fmla="*/ 0 h 113"/>
                <a:gd name="T42" fmla="*/ 0 w 104"/>
                <a:gd name="T43" fmla="*/ 0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13"/>
                <a:gd name="T68" fmla="*/ 104 w 104"/>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13">
                  <a:moveTo>
                    <a:pt x="26" y="3"/>
                  </a:moveTo>
                  <a:lnTo>
                    <a:pt x="0" y="3"/>
                  </a:lnTo>
                  <a:lnTo>
                    <a:pt x="1" y="42"/>
                  </a:lnTo>
                  <a:lnTo>
                    <a:pt x="1" y="113"/>
                  </a:lnTo>
                  <a:lnTo>
                    <a:pt x="29" y="113"/>
                  </a:lnTo>
                  <a:lnTo>
                    <a:pt x="29" y="61"/>
                  </a:lnTo>
                  <a:lnTo>
                    <a:pt x="34" y="35"/>
                  </a:lnTo>
                  <a:lnTo>
                    <a:pt x="40" y="26"/>
                  </a:lnTo>
                  <a:lnTo>
                    <a:pt x="53" y="23"/>
                  </a:lnTo>
                  <a:lnTo>
                    <a:pt x="65" y="26"/>
                  </a:lnTo>
                  <a:lnTo>
                    <a:pt x="72" y="35"/>
                  </a:lnTo>
                  <a:lnTo>
                    <a:pt x="75" y="59"/>
                  </a:lnTo>
                  <a:lnTo>
                    <a:pt x="75" y="113"/>
                  </a:lnTo>
                  <a:lnTo>
                    <a:pt x="104" y="113"/>
                  </a:lnTo>
                  <a:lnTo>
                    <a:pt x="104" y="51"/>
                  </a:lnTo>
                  <a:lnTo>
                    <a:pt x="97" y="15"/>
                  </a:lnTo>
                  <a:lnTo>
                    <a:pt x="84" y="4"/>
                  </a:lnTo>
                  <a:lnTo>
                    <a:pt x="63" y="0"/>
                  </a:lnTo>
                  <a:lnTo>
                    <a:pt x="43" y="4"/>
                  </a:lnTo>
                  <a:lnTo>
                    <a:pt x="27" y="20"/>
                  </a:lnTo>
                  <a:lnTo>
                    <a:pt x="26" y="3"/>
                  </a:lnTo>
                  <a:close/>
                </a:path>
              </a:pathLst>
            </a:custGeom>
            <a:solidFill>
              <a:srgbClr val="000000"/>
            </a:solidFill>
            <a:ln w="9525">
              <a:noFill/>
              <a:round/>
              <a:headEnd/>
              <a:tailEnd/>
            </a:ln>
          </p:spPr>
          <p:txBody>
            <a:bodyPr/>
            <a:lstStyle/>
            <a:p>
              <a:endParaRPr lang="en-US" sz="1800"/>
            </a:p>
          </p:txBody>
        </p:sp>
        <p:sp>
          <p:nvSpPr>
            <p:cNvPr id="20519" name="Freeform 113"/>
            <p:cNvSpPr>
              <a:spLocks/>
            </p:cNvSpPr>
            <p:nvPr/>
          </p:nvSpPr>
          <p:spPr bwMode="auto">
            <a:xfrm>
              <a:off x="5187" y="625"/>
              <a:ext cx="17" cy="53"/>
            </a:xfrm>
            <a:custGeom>
              <a:avLst/>
              <a:gdLst>
                <a:gd name="T0" fmla="*/ 0 w 51"/>
                <a:gd name="T1" fmla="*/ 0 h 159"/>
                <a:gd name="T2" fmla="*/ 0 w 51"/>
                <a:gd name="T3" fmla="*/ 0 h 159"/>
                <a:gd name="T4" fmla="*/ 0 w 51"/>
                <a:gd name="T5" fmla="*/ 0 h 159"/>
                <a:gd name="T6" fmla="*/ 0 w 51"/>
                <a:gd name="T7" fmla="*/ 0 h 159"/>
                <a:gd name="T8" fmla="*/ 0 w 51"/>
                <a:gd name="T9" fmla="*/ 0 h 159"/>
                <a:gd name="T10" fmla="*/ 0 w 51"/>
                <a:gd name="T11" fmla="*/ 0 h 159"/>
                <a:gd name="T12" fmla="*/ 0 w 51"/>
                <a:gd name="T13" fmla="*/ 0 h 159"/>
                <a:gd name="T14" fmla="*/ 0 w 51"/>
                <a:gd name="T15" fmla="*/ 0 h 159"/>
                <a:gd name="T16" fmla="*/ 0 w 51"/>
                <a:gd name="T17" fmla="*/ 0 h 159"/>
                <a:gd name="T18" fmla="*/ 0 w 51"/>
                <a:gd name="T19" fmla="*/ 0 h 159"/>
                <a:gd name="T20" fmla="*/ 0 w 51"/>
                <a:gd name="T21" fmla="*/ 0 h 159"/>
                <a:gd name="T22" fmla="*/ 0 w 51"/>
                <a:gd name="T23" fmla="*/ 0 h 159"/>
                <a:gd name="T24" fmla="*/ 0 w 51"/>
                <a:gd name="T25" fmla="*/ 0 h 159"/>
                <a:gd name="T26" fmla="*/ 0 w 51"/>
                <a:gd name="T27" fmla="*/ 0 h 159"/>
                <a:gd name="T28" fmla="*/ 0 w 51"/>
                <a:gd name="T29" fmla="*/ 0 h 159"/>
                <a:gd name="T30" fmla="*/ 0 w 51"/>
                <a:gd name="T31" fmla="*/ 0 h 159"/>
                <a:gd name="T32" fmla="*/ 0 w 51"/>
                <a:gd name="T33" fmla="*/ 0 h 159"/>
                <a:gd name="T34" fmla="*/ 0 w 51"/>
                <a:gd name="T35" fmla="*/ 0 h 159"/>
                <a:gd name="T36" fmla="*/ 0 w 51"/>
                <a:gd name="T37" fmla="*/ 0 h 159"/>
                <a:gd name="T38" fmla="*/ 0 w 51"/>
                <a:gd name="T39" fmla="*/ 0 h 159"/>
                <a:gd name="T40" fmla="*/ 0 w 51"/>
                <a:gd name="T41" fmla="*/ 0 h 159"/>
                <a:gd name="T42" fmla="*/ 0 w 51"/>
                <a:gd name="T43" fmla="*/ 0 h 1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
                <a:gd name="T67" fmla="*/ 0 h 159"/>
                <a:gd name="T68" fmla="*/ 51 w 51"/>
                <a:gd name="T69" fmla="*/ 159 h 15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 h="159">
                  <a:moveTo>
                    <a:pt x="0" y="131"/>
                  </a:moveTo>
                  <a:lnTo>
                    <a:pt x="0" y="159"/>
                  </a:lnTo>
                  <a:lnTo>
                    <a:pt x="19" y="156"/>
                  </a:lnTo>
                  <a:lnTo>
                    <a:pt x="36" y="143"/>
                  </a:lnTo>
                  <a:lnTo>
                    <a:pt x="46" y="124"/>
                  </a:lnTo>
                  <a:lnTo>
                    <a:pt x="51" y="97"/>
                  </a:lnTo>
                  <a:lnTo>
                    <a:pt x="51" y="0"/>
                  </a:lnTo>
                  <a:lnTo>
                    <a:pt x="25" y="0"/>
                  </a:lnTo>
                  <a:lnTo>
                    <a:pt x="22" y="17"/>
                  </a:lnTo>
                  <a:lnTo>
                    <a:pt x="7" y="1"/>
                  </a:lnTo>
                  <a:lnTo>
                    <a:pt x="0" y="1"/>
                  </a:lnTo>
                  <a:lnTo>
                    <a:pt x="0" y="23"/>
                  </a:lnTo>
                  <a:lnTo>
                    <a:pt x="16" y="30"/>
                  </a:lnTo>
                  <a:lnTo>
                    <a:pt x="22" y="55"/>
                  </a:lnTo>
                  <a:lnTo>
                    <a:pt x="16" y="75"/>
                  </a:lnTo>
                  <a:lnTo>
                    <a:pt x="0" y="84"/>
                  </a:lnTo>
                  <a:lnTo>
                    <a:pt x="0" y="107"/>
                  </a:lnTo>
                  <a:lnTo>
                    <a:pt x="9" y="104"/>
                  </a:lnTo>
                  <a:lnTo>
                    <a:pt x="25" y="88"/>
                  </a:lnTo>
                  <a:lnTo>
                    <a:pt x="20" y="121"/>
                  </a:lnTo>
                  <a:lnTo>
                    <a:pt x="0" y="131"/>
                  </a:lnTo>
                  <a:close/>
                </a:path>
              </a:pathLst>
            </a:custGeom>
            <a:solidFill>
              <a:srgbClr val="000000"/>
            </a:solidFill>
            <a:ln w="9525">
              <a:noFill/>
              <a:round/>
              <a:headEnd/>
              <a:tailEnd/>
            </a:ln>
          </p:spPr>
          <p:txBody>
            <a:bodyPr/>
            <a:lstStyle/>
            <a:p>
              <a:endParaRPr lang="en-US" sz="1800"/>
            </a:p>
          </p:txBody>
        </p:sp>
        <p:sp>
          <p:nvSpPr>
            <p:cNvPr id="20520" name="Freeform 114"/>
            <p:cNvSpPr>
              <a:spLocks/>
            </p:cNvSpPr>
            <p:nvPr/>
          </p:nvSpPr>
          <p:spPr bwMode="auto">
            <a:xfrm>
              <a:off x="5167" y="624"/>
              <a:ext cx="20" cy="38"/>
            </a:xfrm>
            <a:custGeom>
              <a:avLst/>
              <a:gdLst>
                <a:gd name="T0" fmla="*/ 0 w 58"/>
                <a:gd name="T1" fmla="*/ 0 h 114"/>
                <a:gd name="T2" fmla="*/ 0 w 58"/>
                <a:gd name="T3" fmla="*/ 0 h 114"/>
                <a:gd name="T4" fmla="*/ 0 w 58"/>
                <a:gd name="T5" fmla="*/ 0 h 114"/>
                <a:gd name="T6" fmla="*/ 0 w 58"/>
                <a:gd name="T7" fmla="*/ 0 h 114"/>
                <a:gd name="T8" fmla="*/ 0 w 58"/>
                <a:gd name="T9" fmla="*/ 0 h 114"/>
                <a:gd name="T10" fmla="*/ 0 w 58"/>
                <a:gd name="T11" fmla="*/ 0 h 114"/>
                <a:gd name="T12" fmla="*/ 0 w 58"/>
                <a:gd name="T13" fmla="*/ 0 h 114"/>
                <a:gd name="T14" fmla="*/ 0 w 58"/>
                <a:gd name="T15" fmla="*/ 0 h 114"/>
                <a:gd name="T16" fmla="*/ 0 w 58"/>
                <a:gd name="T17" fmla="*/ 0 h 114"/>
                <a:gd name="T18" fmla="*/ 0 w 58"/>
                <a:gd name="T19" fmla="*/ 0 h 114"/>
                <a:gd name="T20" fmla="*/ 0 w 58"/>
                <a:gd name="T21" fmla="*/ 0 h 114"/>
                <a:gd name="T22" fmla="*/ 0 w 58"/>
                <a:gd name="T23" fmla="*/ 0 h 114"/>
                <a:gd name="T24" fmla="*/ 0 w 58"/>
                <a:gd name="T25" fmla="*/ 0 h 114"/>
                <a:gd name="T26" fmla="*/ 0 w 58"/>
                <a:gd name="T27" fmla="*/ 0 h 114"/>
                <a:gd name="T28" fmla="*/ 0 w 58"/>
                <a:gd name="T29" fmla="*/ 0 h 114"/>
                <a:gd name="T30" fmla="*/ 0 w 58"/>
                <a:gd name="T31" fmla="*/ 0 h 114"/>
                <a:gd name="T32" fmla="*/ 0 w 58"/>
                <a:gd name="T33" fmla="*/ 0 h 114"/>
                <a:gd name="T34" fmla="*/ 0 w 58"/>
                <a:gd name="T35" fmla="*/ 0 h 114"/>
                <a:gd name="T36" fmla="*/ 0 w 58"/>
                <a:gd name="T37" fmla="*/ 0 h 114"/>
                <a:gd name="T38" fmla="*/ 0 w 58"/>
                <a:gd name="T39" fmla="*/ 0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8"/>
                <a:gd name="T61" fmla="*/ 0 h 114"/>
                <a:gd name="T62" fmla="*/ 58 w 5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8" h="114">
                  <a:moveTo>
                    <a:pt x="58" y="27"/>
                  </a:moveTo>
                  <a:lnTo>
                    <a:pt x="58" y="5"/>
                  </a:lnTo>
                  <a:lnTo>
                    <a:pt x="44" y="0"/>
                  </a:lnTo>
                  <a:lnTo>
                    <a:pt x="25" y="5"/>
                  </a:lnTo>
                  <a:lnTo>
                    <a:pt x="11" y="18"/>
                  </a:lnTo>
                  <a:lnTo>
                    <a:pt x="5" y="36"/>
                  </a:lnTo>
                  <a:lnTo>
                    <a:pt x="0" y="59"/>
                  </a:lnTo>
                  <a:lnTo>
                    <a:pt x="11" y="96"/>
                  </a:lnTo>
                  <a:lnTo>
                    <a:pt x="25" y="109"/>
                  </a:lnTo>
                  <a:lnTo>
                    <a:pt x="44" y="114"/>
                  </a:lnTo>
                  <a:lnTo>
                    <a:pt x="58" y="111"/>
                  </a:lnTo>
                  <a:lnTo>
                    <a:pt x="58" y="88"/>
                  </a:lnTo>
                  <a:lnTo>
                    <a:pt x="52" y="91"/>
                  </a:lnTo>
                  <a:lnTo>
                    <a:pt x="35" y="79"/>
                  </a:lnTo>
                  <a:lnTo>
                    <a:pt x="31" y="59"/>
                  </a:lnTo>
                  <a:lnTo>
                    <a:pt x="35" y="34"/>
                  </a:lnTo>
                  <a:lnTo>
                    <a:pt x="42" y="26"/>
                  </a:lnTo>
                  <a:lnTo>
                    <a:pt x="52" y="24"/>
                  </a:lnTo>
                  <a:lnTo>
                    <a:pt x="58" y="27"/>
                  </a:lnTo>
                  <a:close/>
                </a:path>
              </a:pathLst>
            </a:custGeom>
            <a:solidFill>
              <a:srgbClr val="000000"/>
            </a:solidFill>
            <a:ln w="9525">
              <a:noFill/>
              <a:round/>
              <a:headEnd/>
              <a:tailEnd/>
            </a:ln>
          </p:spPr>
          <p:txBody>
            <a:bodyPr/>
            <a:lstStyle/>
            <a:p>
              <a:endParaRPr lang="en-US" sz="1800"/>
            </a:p>
          </p:txBody>
        </p:sp>
        <p:sp>
          <p:nvSpPr>
            <p:cNvPr id="20521" name="Freeform 115"/>
            <p:cNvSpPr>
              <a:spLocks/>
            </p:cNvSpPr>
            <p:nvPr/>
          </p:nvSpPr>
          <p:spPr bwMode="auto">
            <a:xfrm>
              <a:off x="5171" y="667"/>
              <a:ext cx="16" cy="11"/>
            </a:xfrm>
            <a:custGeom>
              <a:avLst/>
              <a:gdLst>
                <a:gd name="T0" fmla="*/ 0 w 47"/>
                <a:gd name="T1" fmla="*/ 0 h 33"/>
                <a:gd name="T2" fmla="*/ 0 w 47"/>
                <a:gd name="T3" fmla="*/ 0 h 33"/>
                <a:gd name="T4" fmla="*/ 0 w 47"/>
                <a:gd name="T5" fmla="*/ 0 h 33"/>
                <a:gd name="T6" fmla="*/ 0 w 47"/>
                <a:gd name="T7" fmla="*/ 0 h 33"/>
                <a:gd name="T8" fmla="*/ 0 w 47"/>
                <a:gd name="T9" fmla="*/ 0 h 33"/>
                <a:gd name="T10" fmla="*/ 0 w 47"/>
                <a:gd name="T11" fmla="*/ 0 h 33"/>
                <a:gd name="T12" fmla="*/ 0 w 47"/>
                <a:gd name="T13" fmla="*/ 0 h 33"/>
                <a:gd name="T14" fmla="*/ 0 w 47"/>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3"/>
                <a:gd name="T26" fmla="*/ 47 w 4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3">
                  <a:moveTo>
                    <a:pt x="47" y="33"/>
                  </a:moveTo>
                  <a:lnTo>
                    <a:pt x="47" y="5"/>
                  </a:lnTo>
                  <a:lnTo>
                    <a:pt x="34" y="13"/>
                  </a:lnTo>
                  <a:lnTo>
                    <a:pt x="4" y="0"/>
                  </a:lnTo>
                  <a:lnTo>
                    <a:pt x="0" y="26"/>
                  </a:lnTo>
                  <a:lnTo>
                    <a:pt x="39" y="33"/>
                  </a:lnTo>
                  <a:lnTo>
                    <a:pt x="47" y="33"/>
                  </a:lnTo>
                  <a:close/>
                </a:path>
              </a:pathLst>
            </a:custGeom>
            <a:solidFill>
              <a:srgbClr val="000000"/>
            </a:solidFill>
            <a:ln w="9525">
              <a:noFill/>
              <a:round/>
              <a:headEnd/>
              <a:tailEnd/>
            </a:ln>
          </p:spPr>
          <p:txBody>
            <a:bodyPr/>
            <a:lstStyle/>
            <a:p>
              <a:endParaRPr lang="en-US" sz="1800"/>
            </a:p>
          </p:txBody>
        </p:sp>
        <p:sp>
          <p:nvSpPr>
            <p:cNvPr id="20522" name="Freeform 116"/>
            <p:cNvSpPr>
              <a:spLocks/>
            </p:cNvSpPr>
            <p:nvPr/>
          </p:nvSpPr>
          <p:spPr bwMode="auto">
            <a:xfrm>
              <a:off x="4297" y="361"/>
              <a:ext cx="206" cy="274"/>
            </a:xfrm>
            <a:custGeom>
              <a:avLst/>
              <a:gdLst>
                <a:gd name="T0" fmla="*/ 0 w 618"/>
                <a:gd name="T1" fmla="*/ 0 h 824"/>
                <a:gd name="T2" fmla="*/ 0 w 618"/>
                <a:gd name="T3" fmla="*/ 0 h 824"/>
                <a:gd name="T4" fmla="*/ 0 w 618"/>
                <a:gd name="T5" fmla="*/ 0 h 824"/>
                <a:gd name="T6" fmla="*/ 0 w 618"/>
                <a:gd name="T7" fmla="*/ 0 h 824"/>
                <a:gd name="T8" fmla="*/ 0 w 618"/>
                <a:gd name="T9" fmla="*/ 0 h 824"/>
                <a:gd name="T10" fmla="*/ 0 w 618"/>
                <a:gd name="T11" fmla="*/ 0 h 824"/>
                <a:gd name="T12" fmla="*/ 0 w 618"/>
                <a:gd name="T13" fmla="*/ 0 h 824"/>
                <a:gd name="T14" fmla="*/ 0 w 618"/>
                <a:gd name="T15" fmla="*/ 0 h 824"/>
                <a:gd name="T16" fmla="*/ 0 w 618"/>
                <a:gd name="T17" fmla="*/ 0 h 824"/>
                <a:gd name="T18" fmla="*/ 0 w 618"/>
                <a:gd name="T19" fmla="*/ 0 h 824"/>
                <a:gd name="T20" fmla="*/ 0 w 618"/>
                <a:gd name="T21" fmla="*/ 0 h 824"/>
                <a:gd name="T22" fmla="*/ 0 w 618"/>
                <a:gd name="T23" fmla="*/ 0 h 824"/>
                <a:gd name="T24" fmla="*/ 0 w 618"/>
                <a:gd name="T25" fmla="*/ 0 h 824"/>
                <a:gd name="T26" fmla="*/ 0 w 618"/>
                <a:gd name="T27" fmla="*/ 0 h 824"/>
                <a:gd name="T28" fmla="*/ 0 w 618"/>
                <a:gd name="T29" fmla="*/ 0 h 824"/>
                <a:gd name="T30" fmla="*/ 0 w 618"/>
                <a:gd name="T31" fmla="*/ 0 h 824"/>
                <a:gd name="T32" fmla="*/ 0 w 618"/>
                <a:gd name="T33" fmla="*/ 0 h 824"/>
                <a:gd name="T34" fmla="*/ 0 w 618"/>
                <a:gd name="T35" fmla="*/ 0 h 824"/>
                <a:gd name="T36" fmla="*/ 0 w 618"/>
                <a:gd name="T37" fmla="*/ 0 h 824"/>
                <a:gd name="T38" fmla="*/ 0 w 618"/>
                <a:gd name="T39" fmla="*/ 0 h 824"/>
                <a:gd name="T40" fmla="*/ 0 w 618"/>
                <a:gd name="T41" fmla="*/ 0 h 824"/>
                <a:gd name="T42" fmla="*/ 0 w 618"/>
                <a:gd name="T43" fmla="*/ 0 h 824"/>
                <a:gd name="T44" fmla="*/ 0 w 618"/>
                <a:gd name="T45" fmla="*/ 0 h 824"/>
                <a:gd name="T46" fmla="*/ 0 w 618"/>
                <a:gd name="T47" fmla="*/ 0 h 824"/>
                <a:gd name="T48" fmla="*/ 0 w 618"/>
                <a:gd name="T49" fmla="*/ 0 h 824"/>
                <a:gd name="T50" fmla="*/ 0 w 618"/>
                <a:gd name="T51" fmla="*/ 0 h 824"/>
                <a:gd name="T52" fmla="*/ 0 w 618"/>
                <a:gd name="T53" fmla="*/ 0 h 8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8"/>
                <a:gd name="T82" fmla="*/ 0 h 824"/>
                <a:gd name="T83" fmla="*/ 618 w 618"/>
                <a:gd name="T84" fmla="*/ 824 h 8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8" h="824">
                  <a:moveTo>
                    <a:pt x="618" y="0"/>
                  </a:moveTo>
                  <a:lnTo>
                    <a:pt x="313" y="0"/>
                  </a:lnTo>
                  <a:lnTo>
                    <a:pt x="273" y="8"/>
                  </a:lnTo>
                  <a:lnTo>
                    <a:pt x="242" y="33"/>
                  </a:lnTo>
                  <a:lnTo>
                    <a:pt x="27" y="249"/>
                  </a:lnTo>
                  <a:lnTo>
                    <a:pt x="5" y="278"/>
                  </a:lnTo>
                  <a:lnTo>
                    <a:pt x="0" y="309"/>
                  </a:lnTo>
                  <a:lnTo>
                    <a:pt x="0" y="794"/>
                  </a:lnTo>
                  <a:lnTo>
                    <a:pt x="10" y="814"/>
                  </a:lnTo>
                  <a:lnTo>
                    <a:pt x="30" y="824"/>
                  </a:lnTo>
                  <a:lnTo>
                    <a:pt x="245" y="824"/>
                  </a:lnTo>
                  <a:lnTo>
                    <a:pt x="494" y="574"/>
                  </a:lnTo>
                  <a:lnTo>
                    <a:pt x="313" y="574"/>
                  </a:lnTo>
                  <a:lnTo>
                    <a:pt x="290" y="570"/>
                  </a:lnTo>
                  <a:lnTo>
                    <a:pt x="270" y="557"/>
                  </a:lnTo>
                  <a:lnTo>
                    <a:pt x="254" y="537"/>
                  </a:lnTo>
                  <a:lnTo>
                    <a:pt x="248" y="509"/>
                  </a:lnTo>
                  <a:lnTo>
                    <a:pt x="248" y="310"/>
                  </a:lnTo>
                  <a:lnTo>
                    <a:pt x="254" y="286"/>
                  </a:lnTo>
                  <a:lnTo>
                    <a:pt x="265" y="265"/>
                  </a:lnTo>
                  <a:lnTo>
                    <a:pt x="287" y="251"/>
                  </a:lnTo>
                  <a:lnTo>
                    <a:pt x="313" y="245"/>
                  </a:lnTo>
                  <a:lnTo>
                    <a:pt x="358" y="245"/>
                  </a:lnTo>
                  <a:lnTo>
                    <a:pt x="378" y="241"/>
                  </a:lnTo>
                  <a:lnTo>
                    <a:pt x="394" y="224"/>
                  </a:lnTo>
                  <a:lnTo>
                    <a:pt x="618" y="0"/>
                  </a:lnTo>
                  <a:close/>
                </a:path>
              </a:pathLst>
            </a:custGeom>
            <a:solidFill>
              <a:srgbClr val="0000FF"/>
            </a:solidFill>
            <a:ln w="9525">
              <a:noFill/>
              <a:round/>
              <a:headEnd/>
              <a:tailEnd/>
            </a:ln>
          </p:spPr>
          <p:txBody>
            <a:bodyPr/>
            <a:lstStyle/>
            <a:p>
              <a:endParaRPr lang="en-US" sz="1800"/>
            </a:p>
          </p:txBody>
        </p:sp>
        <p:sp>
          <p:nvSpPr>
            <p:cNvPr id="20523" name="Freeform 117"/>
            <p:cNvSpPr>
              <a:spLocks/>
            </p:cNvSpPr>
            <p:nvPr/>
          </p:nvSpPr>
          <p:spPr bwMode="auto">
            <a:xfrm>
              <a:off x="4444" y="409"/>
              <a:ext cx="100" cy="121"/>
            </a:xfrm>
            <a:custGeom>
              <a:avLst/>
              <a:gdLst>
                <a:gd name="T0" fmla="*/ 0 w 299"/>
                <a:gd name="T1" fmla="*/ 0 h 363"/>
                <a:gd name="T2" fmla="*/ 0 w 299"/>
                <a:gd name="T3" fmla="*/ 0 h 363"/>
                <a:gd name="T4" fmla="*/ 0 w 299"/>
                <a:gd name="T5" fmla="*/ 0 h 363"/>
                <a:gd name="T6" fmla="*/ 0 w 299"/>
                <a:gd name="T7" fmla="*/ 0 h 363"/>
                <a:gd name="T8" fmla="*/ 0 w 299"/>
                <a:gd name="T9" fmla="*/ 0 h 363"/>
                <a:gd name="T10" fmla="*/ 0 w 299"/>
                <a:gd name="T11" fmla="*/ 0 h 363"/>
                <a:gd name="T12" fmla="*/ 0 w 299"/>
                <a:gd name="T13" fmla="*/ 0 h 363"/>
                <a:gd name="T14" fmla="*/ 0 w 299"/>
                <a:gd name="T15" fmla="*/ 0 h 363"/>
                <a:gd name="T16" fmla="*/ 0 w 299"/>
                <a:gd name="T17" fmla="*/ 0 h 363"/>
                <a:gd name="T18" fmla="*/ 0 w 299"/>
                <a:gd name="T19" fmla="*/ 0 h 363"/>
                <a:gd name="T20" fmla="*/ 0 w 299"/>
                <a:gd name="T21" fmla="*/ 0 h 363"/>
                <a:gd name="T22" fmla="*/ 0 w 299"/>
                <a:gd name="T23" fmla="*/ 0 h 363"/>
                <a:gd name="T24" fmla="*/ 0 w 299"/>
                <a:gd name="T25" fmla="*/ 0 h 363"/>
                <a:gd name="T26" fmla="*/ 0 w 299"/>
                <a:gd name="T27" fmla="*/ 0 h 3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9"/>
                <a:gd name="T43" fmla="*/ 0 h 363"/>
                <a:gd name="T44" fmla="*/ 299 w 299"/>
                <a:gd name="T45" fmla="*/ 363 h 3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9" h="363">
                  <a:moveTo>
                    <a:pt x="91" y="0"/>
                  </a:moveTo>
                  <a:lnTo>
                    <a:pt x="0" y="102"/>
                  </a:lnTo>
                  <a:lnTo>
                    <a:pt x="65" y="102"/>
                  </a:lnTo>
                  <a:lnTo>
                    <a:pt x="87" y="106"/>
                  </a:lnTo>
                  <a:lnTo>
                    <a:pt x="106" y="121"/>
                  </a:lnTo>
                  <a:lnTo>
                    <a:pt x="123" y="157"/>
                  </a:lnTo>
                  <a:lnTo>
                    <a:pt x="123" y="363"/>
                  </a:lnTo>
                  <a:lnTo>
                    <a:pt x="230" y="258"/>
                  </a:lnTo>
                  <a:lnTo>
                    <a:pt x="230" y="131"/>
                  </a:lnTo>
                  <a:lnTo>
                    <a:pt x="235" y="85"/>
                  </a:lnTo>
                  <a:lnTo>
                    <a:pt x="259" y="44"/>
                  </a:lnTo>
                  <a:lnTo>
                    <a:pt x="299" y="0"/>
                  </a:lnTo>
                  <a:lnTo>
                    <a:pt x="91" y="0"/>
                  </a:lnTo>
                  <a:close/>
                </a:path>
              </a:pathLst>
            </a:custGeom>
            <a:solidFill>
              <a:srgbClr val="0000FF"/>
            </a:solidFill>
            <a:ln w="9525">
              <a:noFill/>
              <a:round/>
              <a:headEnd/>
              <a:tailEnd/>
            </a:ln>
          </p:spPr>
          <p:txBody>
            <a:bodyPr/>
            <a:lstStyle/>
            <a:p>
              <a:endParaRPr lang="en-US" sz="1800"/>
            </a:p>
          </p:txBody>
        </p:sp>
        <p:sp>
          <p:nvSpPr>
            <p:cNvPr id="20524" name="Freeform 118"/>
            <p:cNvSpPr>
              <a:spLocks/>
            </p:cNvSpPr>
            <p:nvPr/>
          </p:nvSpPr>
          <p:spPr bwMode="auto">
            <a:xfrm>
              <a:off x="4536" y="409"/>
              <a:ext cx="77" cy="122"/>
            </a:xfrm>
            <a:custGeom>
              <a:avLst/>
              <a:gdLst>
                <a:gd name="T0" fmla="*/ 0 w 230"/>
                <a:gd name="T1" fmla="*/ 0 h 365"/>
                <a:gd name="T2" fmla="*/ 0 w 230"/>
                <a:gd name="T3" fmla="*/ 0 h 365"/>
                <a:gd name="T4" fmla="*/ 0 w 230"/>
                <a:gd name="T5" fmla="*/ 0 h 365"/>
                <a:gd name="T6" fmla="*/ 0 w 230"/>
                <a:gd name="T7" fmla="*/ 0 h 365"/>
                <a:gd name="T8" fmla="*/ 0 w 230"/>
                <a:gd name="T9" fmla="*/ 0 h 365"/>
                <a:gd name="T10" fmla="*/ 0 w 230"/>
                <a:gd name="T11" fmla="*/ 0 h 365"/>
                <a:gd name="T12" fmla="*/ 0 w 230"/>
                <a:gd name="T13" fmla="*/ 0 h 365"/>
                <a:gd name="T14" fmla="*/ 0 w 230"/>
                <a:gd name="T15" fmla="*/ 0 h 365"/>
                <a:gd name="T16" fmla="*/ 0 w 230"/>
                <a:gd name="T17" fmla="*/ 0 h 365"/>
                <a:gd name="T18" fmla="*/ 0 w 230"/>
                <a:gd name="T19" fmla="*/ 0 h 365"/>
                <a:gd name="T20" fmla="*/ 0 w 230"/>
                <a:gd name="T21" fmla="*/ 0 h 365"/>
                <a:gd name="T22" fmla="*/ 0 w 230"/>
                <a:gd name="T23" fmla="*/ 0 h 365"/>
                <a:gd name="T24" fmla="*/ 0 w 230"/>
                <a:gd name="T25" fmla="*/ 0 h 3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0"/>
                <a:gd name="T40" fmla="*/ 0 h 365"/>
                <a:gd name="T41" fmla="*/ 230 w 230"/>
                <a:gd name="T42" fmla="*/ 365 h 3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0" h="365">
                  <a:moveTo>
                    <a:pt x="81" y="0"/>
                  </a:moveTo>
                  <a:lnTo>
                    <a:pt x="26" y="54"/>
                  </a:lnTo>
                  <a:lnTo>
                    <a:pt x="6" y="86"/>
                  </a:lnTo>
                  <a:lnTo>
                    <a:pt x="0" y="122"/>
                  </a:lnTo>
                  <a:lnTo>
                    <a:pt x="0" y="365"/>
                  </a:lnTo>
                  <a:lnTo>
                    <a:pt x="110" y="255"/>
                  </a:lnTo>
                  <a:lnTo>
                    <a:pt x="108" y="189"/>
                  </a:lnTo>
                  <a:lnTo>
                    <a:pt x="113" y="138"/>
                  </a:lnTo>
                  <a:lnTo>
                    <a:pt x="118" y="115"/>
                  </a:lnTo>
                  <a:lnTo>
                    <a:pt x="131" y="98"/>
                  </a:lnTo>
                  <a:lnTo>
                    <a:pt x="230" y="0"/>
                  </a:lnTo>
                  <a:lnTo>
                    <a:pt x="81" y="0"/>
                  </a:lnTo>
                  <a:close/>
                </a:path>
              </a:pathLst>
            </a:custGeom>
            <a:solidFill>
              <a:srgbClr val="0000FF"/>
            </a:solidFill>
            <a:ln w="9525">
              <a:noFill/>
              <a:round/>
              <a:headEnd/>
              <a:tailEnd/>
            </a:ln>
          </p:spPr>
          <p:txBody>
            <a:bodyPr/>
            <a:lstStyle/>
            <a:p>
              <a:endParaRPr lang="en-US" sz="1800"/>
            </a:p>
          </p:txBody>
        </p:sp>
        <p:sp>
          <p:nvSpPr>
            <p:cNvPr id="20525" name="Freeform 119"/>
            <p:cNvSpPr>
              <a:spLocks/>
            </p:cNvSpPr>
            <p:nvPr/>
          </p:nvSpPr>
          <p:spPr bwMode="auto">
            <a:xfrm>
              <a:off x="4392" y="374"/>
              <a:ext cx="276" cy="351"/>
            </a:xfrm>
            <a:custGeom>
              <a:avLst/>
              <a:gdLst>
                <a:gd name="T0" fmla="*/ 0 w 827"/>
                <a:gd name="T1" fmla="*/ 0 h 1054"/>
                <a:gd name="T2" fmla="*/ 0 w 827"/>
                <a:gd name="T3" fmla="*/ 0 h 1054"/>
                <a:gd name="T4" fmla="*/ 0 w 827"/>
                <a:gd name="T5" fmla="*/ 0 h 1054"/>
                <a:gd name="T6" fmla="*/ 0 w 827"/>
                <a:gd name="T7" fmla="*/ 0 h 1054"/>
                <a:gd name="T8" fmla="*/ 0 w 827"/>
                <a:gd name="T9" fmla="*/ 0 h 1054"/>
                <a:gd name="T10" fmla="*/ 0 w 827"/>
                <a:gd name="T11" fmla="*/ 0 h 1054"/>
                <a:gd name="T12" fmla="*/ 0 w 827"/>
                <a:gd name="T13" fmla="*/ 0 h 1054"/>
                <a:gd name="T14" fmla="*/ 0 w 827"/>
                <a:gd name="T15" fmla="*/ 0 h 1054"/>
                <a:gd name="T16" fmla="*/ 0 w 827"/>
                <a:gd name="T17" fmla="*/ 0 h 1054"/>
                <a:gd name="T18" fmla="*/ 0 w 827"/>
                <a:gd name="T19" fmla="*/ 0 h 1054"/>
                <a:gd name="T20" fmla="*/ 0 w 827"/>
                <a:gd name="T21" fmla="*/ 0 h 1054"/>
                <a:gd name="T22" fmla="*/ 0 w 827"/>
                <a:gd name="T23" fmla="*/ 0 h 1054"/>
                <a:gd name="T24" fmla="*/ 0 w 827"/>
                <a:gd name="T25" fmla="*/ 0 h 1054"/>
                <a:gd name="T26" fmla="*/ 0 w 827"/>
                <a:gd name="T27" fmla="*/ 0 h 1054"/>
                <a:gd name="T28" fmla="*/ 0 w 827"/>
                <a:gd name="T29" fmla="*/ 0 h 1054"/>
                <a:gd name="T30" fmla="*/ 0 w 827"/>
                <a:gd name="T31" fmla="*/ 0 h 1054"/>
                <a:gd name="T32" fmla="*/ 0 w 827"/>
                <a:gd name="T33" fmla="*/ 0 h 1054"/>
                <a:gd name="T34" fmla="*/ 0 w 827"/>
                <a:gd name="T35" fmla="*/ 0 h 1054"/>
                <a:gd name="T36" fmla="*/ 0 w 827"/>
                <a:gd name="T37" fmla="*/ 0 h 1054"/>
                <a:gd name="T38" fmla="*/ 0 w 827"/>
                <a:gd name="T39" fmla="*/ 0 h 1054"/>
                <a:gd name="T40" fmla="*/ 0 w 827"/>
                <a:gd name="T41" fmla="*/ 0 h 1054"/>
                <a:gd name="T42" fmla="*/ 0 w 827"/>
                <a:gd name="T43" fmla="*/ 0 h 1054"/>
                <a:gd name="T44" fmla="*/ 0 w 827"/>
                <a:gd name="T45" fmla="*/ 0 h 1054"/>
                <a:gd name="T46" fmla="*/ 0 w 827"/>
                <a:gd name="T47" fmla="*/ 0 h 10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7"/>
                <a:gd name="T73" fmla="*/ 0 h 1054"/>
                <a:gd name="T74" fmla="*/ 827 w 827"/>
                <a:gd name="T75" fmla="*/ 1054 h 105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7" h="1054">
                  <a:moveTo>
                    <a:pt x="248" y="556"/>
                  </a:moveTo>
                  <a:lnTo>
                    <a:pt x="0" y="806"/>
                  </a:lnTo>
                  <a:lnTo>
                    <a:pt x="0" y="1027"/>
                  </a:lnTo>
                  <a:lnTo>
                    <a:pt x="8" y="1046"/>
                  </a:lnTo>
                  <a:lnTo>
                    <a:pt x="30" y="1054"/>
                  </a:lnTo>
                  <a:lnTo>
                    <a:pt x="525" y="1054"/>
                  </a:lnTo>
                  <a:lnTo>
                    <a:pt x="559" y="1036"/>
                  </a:lnTo>
                  <a:lnTo>
                    <a:pt x="599" y="991"/>
                  </a:lnTo>
                  <a:lnTo>
                    <a:pt x="762" y="828"/>
                  </a:lnTo>
                  <a:lnTo>
                    <a:pt x="806" y="783"/>
                  </a:lnTo>
                  <a:lnTo>
                    <a:pt x="823" y="757"/>
                  </a:lnTo>
                  <a:lnTo>
                    <a:pt x="827" y="731"/>
                  </a:lnTo>
                  <a:lnTo>
                    <a:pt x="827" y="0"/>
                  </a:lnTo>
                  <a:lnTo>
                    <a:pt x="611" y="218"/>
                  </a:lnTo>
                  <a:lnTo>
                    <a:pt x="590" y="248"/>
                  </a:lnTo>
                  <a:lnTo>
                    <a:pt x="583" y="290"/>
                  </a:lnTo>
                  <a:lnTo>
                    <a:pt x="583" y="781"/>
                  </a:lnTo>
                  <a:lnTo>
                    <a:pt x="574" y="800"/>
                  </a:lnTo>
                  <a:lnTo>
                    <a:pt x="554" y="809"/>
                  </a:lnTo>
                  <a:lnTo>
                    <a:pt x="280" y="809"/>
                  </a:lnTo>
                  <a:lnTo>
                    <a:pt x="257" y="800"/>
                  </a:lnTo>
                  <a:lnTo>
                    <a:pt x="248" y="776"/>
                  </a:lnTo>
                  <a:lnTo>
                    <a:pt x="248" y="556"/>
                  </a:lnTo>
                  <a:close/>
                </a:path>
              </a:pathLst>
            </a:custGeom>
            <a:solidFill>
              <a:srgbClr val="008000"/>
            </a:solidFill>
            <a:ln w="9525">
              <a:noFill/>
              <a:round/>
              <a:headEnd/>
              <a:tailEnd/>
            </a:ln>
          </p:spPr>
          <p:txBody>
            <a:bodyPr/>
            <a:lstStyle/>
            <a:p>
              <a:endParaRPr lang="en-US" sz="1800"/>
            </a:p>
          </p:txBody>
        </p:sp>
        <p:sp>
          <p:nvSpPr>
            <p:cNvPr id="20526" name="Freeform 120"/>
            <p:cNvSpPr>
              <a:spLocks/>
            </p:cNvSpPr>
            <p:nvPr/>
          </p:nvSpPr>
          <p:spPr bwMode="auto">
            <a:xfrm>
              <a:off x="4425" y="457"/>
              <a:ext cx="43" cy="81"/>
            </a:xfrm>
            <a:custGeom>
              <a:avLst/>
              <a:gdLst>
                <a:gd name="T0" fmla="*/ 0 w 130"/>
                <a:gd name="T1" fmla="*/ 0 h 243"/>
                <a:gd name="T2" fmla="*/ 0 w 130"/>
                <a:gd name="T3" fmla="*/ 0 h 243"/>
                <a:gd name="T4" fmla="*/ 0 w 130"/>
                <a:gd name="T5" fmla="*/ 0 h 243"/>
                <a:gd name="T6" fmla="*/ 0 w 130"/>
                <a:gd name="T7" fmla="*/ 0 h 243"/>
                <a:gd name="T8" fmla="*/ 0 w 130"/>
                <a:gd name="T9" fmla="*/ 0 h 243"/>
                <a:gd name="T10" fmla="*/ 0 w 130"/>
                <a:gd name="T11" fmla="*/ 0 h 243"/>
                <a:gd name="T12" fmla="*/ 0 w 130"/>
                <a:gd name="T13" fmla="*/ 0 h 243"/>
                <a:gd name="T14" fmla="*/ 0 w 130"/>
                <a:gd name="T15" fmla="*/ 0 h 243"/>
                <a:gd name="T16" fmla="*/ 0 w 130"/>
                <a:gd name="T17" fmla="*/ 0 h 243"/>
                <a:gd name="T18" fmla="*/ 0 w 130"/>
                <a:gd name="T19" fmla="*/ 0 h 243"/>
                <a:gd name="T20" fmla="*/ 0 w 130"/>
                <a:gd name="T21" fmla="*/ 0 h 243"/>
                <a:gd name="T22" fmla="*/ 0 w 130"/>
                <a:gd name="T23" fmla="*/ 0 h 243"/>
                <a:gd name="T24" fmla="*/ 0 w 130"/>
                <a:gd name="T25" fmla="*/ 0 h 243"/>
                <a:gd name="T26" fmla="*/ 0 w 130"/>
                <a:gd name="T27" fmla="*/ 0 h 2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0"/>
                <a:gd name="T43" fmla="*/ 0 h 243"/>
                <a:gd name="T44" fmla="*/ 130 w 130"/>
                <a:gd name="T45" fmla="*/ 243 h 2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0" h="243">
                  <a:moveTo>
                    <a:pt x="103" y="243"/>
                  </a:moveTo>
                  <a:lnTo>
                    <a:pt x="122" y="234"/>
                  </a:lnTo>
                  <a:lnTo>
                    <a:pt x="130" y="214"/>
                  </a:lnTo>
                  <a:lnTo>
                    <a:pt x="130" y="31"/>
                  </a:lnTo>
                  <a:lnTo>
                    <a:pt x="122" y="9"/>
                  </a:lnTo>
                  <a:lnTo>
                    <a:pt x="103" y="0"/>
                  </a:lnTo>
                  <a:lnTo>
                    <a:pt x="31" y="0"/>
                  </a:lnTo>
                  <a:lnTo>
                    <a:pt x="9" y="9"/>
                  </a:lnTo>
                  <a:lnTo>
                    <a:pt x="0" y="31"/>
                  </a:lnTo>
                  <a:lnTo>
                    <a:pt x="0" y="214"/>
                  </a:lnTo>
                  <a:lnTo>
                    <a:pt x="9" y="234"/>
                  </a:lnTo>
                  <a:lnTo>
                    <a:pt x="31" y="243"/>
                  </a:lnTo>
                  <a:lnTo>
                    <a:pt x="103" y="243"/>
                  </a:lnTo>
                  <a:close/>
                </a:path>
              </a:pathLst>
            </a:custGeom>
            <a:solidFill>
              <a:srgbClr val="0000FF"/>
            </a:solidFill>
            <a:ln w="9525">
              <a:noFill/>
              <a:round/>
              <a:headEnd/>
              <a:tailEnd/>
            </a:ln>
          </p:spPr>
          <p:txBody>
            <a:bodyPr/>
            <a:lstStyle/>
            <a:p>
              <a:endParaRPr lang="en-US" sz="1800"/>
            </a:p>
          </p:txBody>
        </p:sp>
        <p:sp>
          <p:nvSpPr>
            <p:cNvPr id="20527" name="Freeform 121"/>
            <p:cNvSpPr>
              <a:spLocks/>
            </p:cNvSpPr>
            <p:nvPr/>
          </p:nvSpPr>
          <p:spPr bwMode="auto">
            <a:xfrm>
              <a:off x="5163" y="425"/>
              <a:ext cx="17" cy="13"/>
            </a:xfrm>
            <a:custGeom>
              <a:avLst/>
              <a:gdLst>
                <a:gd name="T0" fmla="*/ 0 w 54"/>
                <a:gd name="T1" fmla="*/ 0 h 39"/>
                <a:gd name="T2" fmla="*/ 0 w 54"/>
                <a:gd name="T3" fmla="*/ 0 h 39"/>
                <a:gd name="T4" fmla="*/ 0 w 54"/>
                <a:gd name="T5" fmla="*/ 0 h 39"/>
                <a:gd name="T6" fmla="*/ 0 w 54"/>
                <a:gd name="T7" fmla="*/ 0 h 39"/>
                <a:gd name="T8" fmla="*/ 0 w 54"/>
                <a:gd name="T9" fmla="*/ 0 h 39"/>
                <a:gd name="T10" fmla="*/ 0 w 54"/>
                <a:gd name="T11" fmla="*/ 0 h 39"/>
                <a:gd name="T12" fmla="*/ 0 w 54"/>
                <a:gd name="T13" fmla="*/ 0 h 39"/>
                <a:gd name="T14" fmla="*/ 0 w 54"/>
                <a:gd name="T15" fmla="*/ 0 h 39"/>
                <a:gd name="T16" fmla="*/ 0 w 54"/>
                <a:gd name="T17" fmla="*/ 0 h 39"/>
                <a:gd name="T18" fmla="*/ 0 w 54"/>
                <a:gd name="T19" fmla="*/ 0 h 39"/>
                <a:gd name="T20" fmla="*/ 0 w 54"/>
                <a:gd name="T21" fmla="*/ 0 h 39"/>
                <a:gd name="T22" fmla="*/ 0 w 54"/>
                <a:gd name="T23" fmla="*/ 0 h 39"/>
                <a:gd name="T24" fmla="*/ 0 w 54"/>
                <a:gd name="T25" fmla="*/ 0 h 39"/>
                <a:gd name="T26" fmla="*/ 0 w 54"/>
                <a:gd name="T27" fmla="*/ 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
                <a:gd name="T43" fmla="*/ 0 h 39"/>
                <a:gd name="T44" fmla="*/ 54 w 54"/>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 h="39">
                  <a:moveTo>
                    <a:pt x="0" y="32"/>
                  </a:moveTo>
                  <a:lnTo>
                    <a:pt x="6" y="39"/>
                  </a:lnTo>
                  <a:lnTo>
                    <a:pt x="28" y="27"/>
                  </a:lnTo>
                  <a:lnTo>
                    <a:pt x="42" y="39"/>
                  </a:lnTo>
                  <a:lnTo>
                    <a:pt x="51" y="30"/>
                  </a:lnTo>
                  <a:lnTo>
                    <a:pt x="36" y="21"/>
                  </a:lnTo>
                  <a:lnTo>
                    <a:pt x="54" y="7"/>
                  </a:lnTo>
                  <a:lnTo>
                    <a:pt x="43" y="0"/>
                  </a:lnTo>
                  <a:lnTo>
                    <a:pt x="30" y="13"/>
                  </a:lnTo>
                  <a:lnTo>
                    <a:pt x="7" y="0"/>
                  </a:lnTo>
                  <a:lnTo>
                    <a:pt x="0" y="8"/>
                  </a:lnTo>
                  <a:lnTo>
                    <a:pt x="19" y="19"/>
                  </a:lnTo>
                  <a:lnTo>
                    <a:pt x="0" y="32"/>
                  </a:lnTo>
                  <a:close/>
                </a:path>
              </a:pathLst>
            </a:custGeom>
            <a:solidFill>
              <a:srgbClr val="000000"/>
            </a:solidFill>
            <a:ln w="9525">
              <a:noFill/>
              <a:round/>
              <a:headEnd/>
              <a:tailEnd/>
            </a:ln>
          </p:spPr>
          <p:txBody>
            <a:bodyPr/>
            <a:lstStyle/>
            <a:p>
              <a:endParaRPr lang="en-US" sz="1800"/>
            </a:p>
          </p:txBody>
        </p:sp>
        <p:sp>
          <p:nvSpPr>
            <p:cNvPr id="20528" name="Freeform 122"/>
            <p:cNvSpPr>
              <a:spLocks/>
            </p:cNvSpPr>
            <p:nvPr/>
          </p:nvSpPr>
          <p:spPr bwMode="auto">
            <a:xfrm>
              <a:off x="5161" y="410"/>
              <a:ext cx="18" cy="13"/>
            </a:xfrm>
            <a:custGeom>
              <a:avLst/>
              <a:gdLst>
                <a:gd name="T0" fmla="*/ 0 w 53"/>
                <a:gd name="T1" fmla="*/ 0 h 40"/>
                <a:gd name="T2" fmla="*/ 0 w 53"/>
                <a:gd name="T3" fmla="*/ 0 h 40"/>
                <a:gd name="T4" fmla="*/ 0 w 53"/>
                <a:gd name="T5" fmla="*/ 0 h 40"/>
                <a:gd name="T6" fmla="*/ 0 w 53"/>
                <a:gd name="T7" fmla="*/ 0 h 40"/>
                <a:gd name="T8" fmla="*/ 0 w 53"/>
                <a:gd name="T9" fmla="*/ 0 h 40"/>
                <a:gd name="T10" fmla="*/ 0 w 53"/>
                <a:gd name="T11" fmla="*/ 0 h 40"/>
                <a:gd name="T12" fmla="*/ 0 w 53"/>
                <a:gd name="T13" fmla="*/ 0 h 40"/>
                <a:gd name="T14" fmla="*/ 0 w 53"/>
                <a:gd name="T15" fmla="*/ 0 h 40"/>
                <a:gd name="T16" fmla="*/ 0 w 53"/>
                <a:gd name="T17" fmla="*/ 0 h 40"/>
                <a:gd name="T18" fmla="*/ 0 w 53"/>
                <a:gd name="T19" fmla="*/ 0 h 40"/>
                <a:gd name="T20" fmla="*/ 0 w 53"/>
                <a:gd name="T21" fmla="*/ 0 h 40"/>
                <a:gd name="T22" fmla="*/ 0 w 53"/>
                <a:gd name="T23" fmla="*/ 0 h 40"/>
                <a:gd name="T24" fmla="*/ 0 w 53"/>
                <a:gd name="T25" fmla="*/ 0 h 40"/>
                <a:gd name="T26" fmla="*/ 0 w 53"/>
                <a:gd name="T27" fmla="*/ 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
                <a:gd name="T43" fmla="*/ 0 h 40"/>
                <a:gd name="T44" fmla="*/ 53 w 53"/>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 h="40">
                  <a:moveTo>
                    <a:pt x="0" y="9"/>
                  </a:moveTo>
                  <a:lnTo>
                    <a:pt x="17" y="19"/>
                  </a:lnTo>
                  <a:lnTo>
                    <a:pt x="0" y="33"/>
                  </a:lnTo>
                  <a:lnTo>
                    <a:pt x="7" y="40"/>
                  </a:lnTo>
                  <a:lnTo>
                    <a:pt x="29" y="27"/>
                  </a:lnTo>
                  <a:lnTo>
                    <a:pt x="46" y="40"/>
                  </a:lnTo>
                  <a:lnTo>
                    <a:pt x="53" y="32"/>
                  </a:lnTo>
                  <a:lnTo>
                    <a:pt x="37" y="19"/>
                  </a:lnTo>
                  <a:lnTo>
                    <a:pt x="53" y="6"/>
                  </a:lnTo>
                  <a:lnTo>
                    <a:pt x="43" y="0"/>
                  </a:lnTo>
                  <a:lnTo>
                    <a:pt x="27" y="12"/>
                  </a:lnTo>
                  <a:lnTo>
                    <a:pt x="8" y="1"/>
                  </a:lnTo>
                  <a:lnTo>
                    <a:pt x="0" y="9"/>
                  </a:lnTo>
                  <a:close/>
                </a:path>
              </a:pathLst>
            </a:custGeom>
            <a:solidFill>
              <a:srgbClr val="000000"/>
            </a:solidFill>
            <a:ln w="9525">
              <a:noFill/>
              <a:round/>
              <a:headEnd/>
              <a:tailEnd/>
            </a:ln>
          </p:spPr>
          <p:txBody>
            <a:bodyPr/>
            <a:lstStyle/>
            <a:p>
              <a:endParaRPr lang="en-US" sz="1800"/>
            </a:p>
          </p:txBody>
        </p:sp>
        <p:sp>
          <p:nvSpPr>
            <p:cNvPr id="20529" name="Freeform 123"/>
            <p:cNvSpPr>
              <a:spLocks/>
            </p:cNvSpPr>
            <p:nvPr/>
          </p:nvSpPr>
          <p:spPr bwMode="auto">
            <a:xfrm>
              <a:off x="5141" y="447"/>
              <a:ext cx="56" cy="32"/>
            </a:xfrm>
            <a:custGeom>
              <a:avLst/>
              <a:gdLst>
                <a:gd name="T0" fmla="*/ 0 w 167"/>
                <a:gd name="T1" fmla="*/ 0 h 95"/>
                <a:gd name="T2" fmla="*/ 0 w 167"/>
                <a:gd name="T3" fmla="*/ 0 h 95"/>
                <a:gd name="T4" fmla="*/ 0 w 167"/>
                <a:gd name="T5" fmla="*/ 0 h 95"/>
                <a:gd name="T6" fmla="*/ 0 w 167"/>
                <a:gd name="T7" fmla="*/ 0 h 95"/>
                <a:gd name="T8" fmla="*/ 0 w 167"/>
                <a:gd name="T9" fmla="*/ 0 h 95"/>
                <a:gd name="T10" fmla="*/ 0 w 167"/>
                <a:gd name="T11" fmla="*/ 0 h 95"/>
                <a:gd name="T12" fmla="*/ 0 w 167"/>
                <a:gd name="T13" fmla="*/ 0 h 95"/>
                <a:gd name="T14" fmla="*/ 0 w 167"/>
                <a:gd name="T15" fmla="*/ 0 h 95"/>
                <a:gd name="T16" fmla="*/ 0 w 167"/>
                <a:gd name="T17" fmla="*/ 0 h 95"/>
                <a:gd name="T18" fmla="*/ 0 w 167"/>
                <a:gd name="T19" fmla="*/ 0 h 95"/>
                <a:gd name="T20" fmla="*/ 0 w 167"/>
                <a:gd name="T21" fmla="*/ 0 h 95"/>
                <a:gd name="T22" fmla="*/ 0 w 167"/>
                <a:gd name="T23" fmla="*/ 0 h 95"/>
                <a:gd name="T24" fmla="*/ 0 w 167"/>
                <a:gd name="T25" fmla="*/ 0 h 95"/>
                <a:gd name="T26" fmla="*/ 0 w 167"/>
                <a:gd name="T27" fmla="*/ 0 h 95"/>
                <a:gd name="T28" fmla="*/ 0 w 167"/>
                <a:gd name="T29" fmla="*/ 0 h 95"/>
                <a:gd name="T30" fmla="*/ 0 w 167"/>
                <a:gd name="T31" fmla="*/ 0 h 95"/>
                <a:gd name="T32" fmla="*/ 0 w 167"/>
                <a:gd name="T33" fmla="*/ 0 h 95"/>
                <a:gd name="T34" fmla="*/ 0 w 167"/>
                <a:gd name="T35" fmla="*/ 0 h 95"/>
                <a:gd name="T36" fmla="*/ 0 w 167"/>
                <a:gd name="T37" fmla="*/ 0 h 95"/>
                <a:gd name="T38" fmla="*/ 0 w 167"/>
                <a:gd name="T39" fmla="*/ 0 h 95"/>
                <a:gd name="T40" fmla="*/ 0 w 167"/>
                <a:gd name="T41" fmla="*/ 0 h 95"/>
                <a:gd name="T42" fmla="*/ 0 w 167"/>
                <a:gd name="T43" fmla="*/ 0 h 95"/>
                <a:gd name="T44" fmla="*/ 0 w 167"/>
                <a:gd name="T45" fmla="*/ 0 h 95"/>
                <a:gd name="T46" fmla="*/ 0 w 167"/>
                <a:gd name="T47" fmla="*/ 0 h 95"/>
                <a:gd name="T48" fmla="*/ 0 w 167"/>
                <a:gd name="T49" fmla="*/ 0 h 95"/>
                <a:gd name="T50" fmla="*/ 0 w 167"/>
                <a:gd name="T51" fmla="*/ 0 h 95"/>
                <a:gd name="T52" fmla="*/ 0 w 167"/>
                <a:gd name="T53" fmla="*/ 0 h 95"/>
                <a:gd name="T54" fmla="*/ 0 w 167"/>
                <a:gd name="T55" fmla="*/ 0 h 95"/>
                <a:gd name="T56" fmla="*/ 0 w 167"/>
                <a:gd name="T57" fmla="*/ 0 h 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7"/>
                <a:gd name="T88" fmla="*/ 0 h 95"/>
                <a:gd name="T89" fmla="*/ 167 w 167"/>
                <a:gd name="T90" fmla="*/ 95 h 9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7" h="95">
                  <a:moveTo>
                    <a:pt x="34" y="17"/>
                  </a:moveTo>
                  <a:lnTo>
                    <a:pt x="104" y="17"/>
                  </a:lnTo>
                  <a:lnTo>
                    <a:pt x="83" y="33"/>
                  </a:lnTo>
                  <a:lnTo>
                    <a:pt x="74" y="27"/>
                  </a:lnTo>
                  <a:lnTo>
                    <a:pt x="61" y="34"/>
                  </a:lnTo>
                  <a:lnTo>
                    <a:pt x="67" y="37"/>
                  </a:lnTo>
                  <a:lnTo>
                    <a:pt x="77" y="44"/>
                  </a:lnTo>
                  <a:lnTo>
                    <a:pt x="0" y="44"/>
                  </a:lnTo>
                  <a:lnTo>
                    <a:pt x="0" y="60"/>
                  </a:lnTo>
                  <a:lnTo>
                    <a:pt x="87" y="60"/>
                  </a:lnTo>
                  <a:lnTo>
                    <a:pt x="87" y="69"/>
                  </a:lnTo>
                  <a:lnTo>
                    <a:pt x="86" y="76"/>
                  </a:lnTo>
                  <a:lnTo>
                    <a:pt x="76" y="79"/>
                  </a:lnTo>
                  <a:lnTo>
                    <a:pt x="44" y="78"/>
                  </a:lnTo>
                  <a:lnTo>
                    <a:pt x="50" y="93"/>
                  </a:lnTo>
                  <a:lnTo>
                    <a:pt x="77" y="95"/>
                  </a:lnTo>
                  <a:lnTo>
                    <a:pt x="97" y="89"/>
                  </a:lnTo>
                  <a:lnTo>
                    <a:pt x="104" y="72"/>
                  </a:lnTo>
                  <a:lnTo>
                    <a:pt x="104" y="60"/>
                  </a:lnTo>
                  <a:lnTo>
                    <a:pt x="167" y="60"/>
                  </a:lnTo>
                  <a:lnTo>
                    <a:pt x="167" y="43"/>
                  </a:lnTo>
                  <a:lnTo>
                    <a:pt x="97" y="44"/>
                  </a:lnTo>
                  <a:lnTo>
                    <a:pt x="91" y="41"/>
                  </a:lnTo>
                  <a:lnTo>
                    <a:pt x="139" y="10"/>
                  </a:lnTo>
                  <a:lnTo>
                    <a:pt x="126" y="0"/>
                  </a:lnTo>
                  <a:lnTo>
                    <a:pt x="122" y="1"/>
                  </a:lnTo>
                  <a:lnTo>
                    <a:pt x="34" y="1"/>
                  </a:lnTo>
                  <a:lnTo>
                    <a:pt x="34" y="17"/>
                  </a:lnTo>
                  <a:close/>
                </a:path>
              </a:pathLst>
            </a:custGeom>
            <a:solidFill>
              <a:srgbClr val="000000"/>
            </a:solidFill>
            <a:ln w="9525">
              <a:noFill/>
              <a:round/>
              <a:headEnd/>
              <a:tailEnd/>
            </a:ln>
          </p:spPr>
          <p:txBody>
            <a:bodyPr/>
            <a:lstStyle/>
            <a:p>
              <a:endParaRPr lang="en-US" sz="1800"/>
            </a:p>
          </p:txBody>
        </p:sp>
        <p:sp>
          <p:nvSpPr>
            <p:cNvPr id="20530" name="Freeform 124"/>
            <p:cNvSpPr>
              <a:spLocks/>
            </p:cNvSpPr>
            <p:nvPr/>
          </p:nvSpPr>
          <p:spPr bwMode="auto">
            <a:xfrm>
              <a:off x="5136" y="409"/>
              <a:ext cx="68" cy="45"/>
            </a:xfrm>
            <a:custGeom>
              <a:avLst/>
              <a:gdLst>
                <a:gd name="T0" fmla="*/ 0 w 204"/>
                <a:gd name="T1" fmla="*/ 0 h 136"/>
                <a:gd name="T2" fmla="*/ 0 w 204"/>
                <a:gd name="T3" fmla="*/ 0 h 136"/>
                <a:gd name="T4" fmla="*/ 0 w 204"/>
                <a:gd name="T5" fmla="*/ 0 h 136"/>
                <a:gd name="T6" fmla="*/ 0 w 204"/>
                <a:gd name="T7" fmla="*/ 0 h 136"/>
                <a:gd name="T8" fmla="*/ 0 w 204"/>
                <a:gd name="T9" fmla="*/ 0 h 136"/>
                <a:gd name="T10" fmla="*/ 0 w 204"/>
                <a:gd name="T11" fmla="*/ 0 h 136"/>
                <a:gd name="T12" fmla="*/ 0 w 204"/>
                <a:gd name="T13" fmla="*/ 0 h 136"/>
                <a:gd name="T14" fmla="*/ 0 w 204"/>
                <a:gd name="T15" fmla="*/ 0 h 136"/>
                <a:gd name="T16" fmla="*/ 0 w 204"/>
                <a:gd name="T17" fmla="*/ 0 h 136"/>
                <a:gd name="T18" fmla="*/ 0 w 204"/>
                <a:gd name="T19" fmla="*/ 0 h 136"/>
                <a:gd name="T20" fmla="*/ 0 w 204"/>
                <a:gd name="T21" fmla="*/ 0 h 136"/>
                <a:gd name="T22" fmla="*/ 0 w 204"/>
                <a:gd name="T23" fmla="*/ 0 h 136"/>
                <a:gd name="T24" fmla="*/ 0 w 204"/>
                <a:gd name="T25" fmla="*/ 0 h 136"/>
                <a:gd name="T26" fmla="*/ 0 w 204"/>
                <a:gd name="T27" fmla="*/ 0 h 136"/>
                <a:gd name="T28" fmla="*/ 0 w 204"/>
                <a:gd name="T29" fmla="*/ 0 h 136"/>
                <a:gd name="T30" fmla="*/ 0 w 204"/>
                <a:gd name="T31" fmla="*/ 0 h 136"/>
                <a:gd name="T32" fmla="*/ 0 w 204"/>
                <a:gd name="T33" fmla="*/ 0 h 136"/>
                <a:gd name="T34" fmla="*/ 0 w 204"/>
                <a:gd name="T35" fmla="*/ 0 h 136"/>
                <a:gd name="T36" fmla="*/ 0 w 204"/>
                <a:gd name="T37" fmla="*/ 0 h 136"/>
                <a:gd name="T38" fmla="*/ 0 w 204"/>
                <a:gd name="T39" fmla="*/ 0 h 136"/>
                <a:gd name="T40" fmla="*/ 0 w 204"/>
                <a:gd name="T41" fmla="*/ 0 h 136"/>
                <a:gd name="T42" fmla="*/ 0 w 204"/>
                <a:gd name="T43" fmla="*/ 0 h 136"/>
                <a:gd name="T44" fmla="*/ 0 w 204"/>
                <a:gd name="T45" fmla="*/ 0 h 136"/>
                <a:gd name="T46" fmla="*/ 0 w 204"/>
                <a:gd name="T47" fmla="*/ 0 h 136"/>
                <a:gd name="T48" fmla="*/ 0 w 204"/>
                <a:gd name="T49" fmla="*/ 0 h 136"/>
                <a:gd name="T50" fmla="*/ 0 w 204"/>
                <a:gd name="T51" fmla="*/ 0 h 136"/>
                <a:gd name="T52" fmla="*/ 0 w 204"/>
                <a:gd name="T53" fmla="*/ 0 h 136"/>
                <a:gd name="T54" fmla="*/ 0 w 204"/>
                <a:gd name="T55" fmla="*/ 0 h 136"/>
                <a:gd name="T56" fmla="*/ 0 w 204"/>
                <a:gd name="T57" fmla="*/ 0 h 136"/>
                <a:gd name="T58" fmla="*/ 0 w 204"/>
                <a:gd name="T59" fmla="*/ 0 h 136"/>
                <a:gd name="T60" fmla="*/ 0 w 204"/>
                <a:gd name="T61" fmla="*/ 0 h 136"/>
                <a:gd name="T62" fmla="*/ 0 w 204"/>
                <a:gd name="T63" fmla="*/ 0 h 136"/>
                <a:gd name="T64" fmla="*/ 0 w 204"/>
                <a:gd name="T65" fmla="*/ 0 h 136"/>
                <a:gd name="T66" fmla="*/ 0 w 204"/>
                <a:gd name="T67" fmla="*/ 0 h 136"/>
                <a:gd name="T68" fmla="*/ 0 w 204"/>
                <a:gd name="T69" fmla="*/ 0 h 136"/>
                <a:gd name="T70" fmla="*/ 0 w 204"/>
                <a:gd name="T71" fmla="*/ 0 h 136"/>
                <a:gd name="T72" fmla="*/ 0 w 204"/>
                <a:gd name="T73" fmla="*/ 0 h 136"/>
                <a:gd name="T74" fmla="*/ 0 w 204"/>
                <a:gd name="T75" fmla="*/ 0 h 136"/>
                <a:gd name="T76" fmla="*/ 0 w 204"/>
                <a:gd name="T77" fmla="*/ 0 h 136"/>
                <a:gd name="T78" fmla="*/ 0 w 204"/>
                <a:gd name="T79" fmla="*/ 0 h 136"/>
                <a:gd name="T80" fmla="*/ 0 w 204"/>
                <a:gd name="T81" fmla="*/ 0 h 136"/>
                <a:gd name="T82" fmla="*/ 0 w 204"/>
                <a:gd name="T83" fmla="*/ 0 h 1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136"/>
                <a:gd name="T128" fmla="*/ 204 w 204"/>
                <a:gd name="T129" fmla="*/ 136 h 1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136">
                  <a:moveTo>
                    <a:pt x="16" y="90"/>
                  </a:moveTo>
                  <a:lnTo>
                    <a:pt x="0" y="90"/>
                  </a:lnTo>
                  <a:lnTo>
                    <a:pt x="0" y="136"/>
                  </a:lnTo>
                  <a:lnTo>
                    <a:pt x="16" y="136"/>
                  </a:lnTo>
                  <a:lnTo>
                    <a:pt x="16" y="107"/>
                  </a:lnTo>
                  <a:lnTo>
                    <a:pt x="186" y="107"/>
                  </a:lnTo>
                  <a:lnTo>
                    <a:pt x="186" y="136"/>
                  </a:lnTo>
                  <a:lnTo>
                    <a:pt x="204" y="136"/>
                  </a:lnTo>
                  <a:lnTo>
                    <a:pt x="204" y="90"/>
                  </a:lnTo>
                  <a:lnTo>
                    <a:pt x="191" y="90"/>
                  </a:lnTo>
                  <a:lnTo>
                    <a:pt x="191" y="4"/>
                  </a:lnTo>
                  <a:lnTo>
                    <a:pt x="140" y="4"/>
                  </a:lnTo>
                  <a:lnTo>
                    <a:pt x="140" y="20"/>
                  </a:lnTo>
                  <a:lnTo>
                    <a:pt x="175" y="20"/>
                  </a:lnTo>
                  <a:lnTo>
                    <a:pt x="175" y="36"/>
                  </a:lnTo>
                  <a:lnTo>
                    <a:pt x="140" y="36"/>
                  </a:lnTo>
                  <a:lnTo>
                    <a:pt x="140" y="52"/>
                  </a:lnTo>
                  <a:lnTo>
                    <a:pt x="175" y="52"/>
                  </a:lnTo>
                  <a:lnTo>
                    <a:pt x="175" y="62"/>
                  </a:lnTo>
                  <a:lnTo>
                    <a:pt x="139" y="61"/>
                  </a:lnTo>
                  <a:lnTo>
                    <a:pt x="140" y="61"/>
                  </a:lnTo>
                  <a:lnTo>
                    <a:pt x="140" y="75"/>
                  </a:lnTo>
                  <a:lnTo>
                    <a:pt x="175" y="75"/>
                  </a:lnTo>
                  <a:lnTo>
                    <a:pt x="175" y="90"/>
                  </a:lnTo>
                  <a:lnTo>
                    <a:pt x="32" y="90"/>
                  </a:lnTo>
                  <a:lnTo>
                    <a:pt x="32" y="80"/>
                  </a:lnTo>
                  <a:lnTo>
                    <a:pt x="62" y="80"/>
                  </a:lnTo>
                  <a:lnTo>
                    <a:pt x="62" y="64"/>
                  </a:lnTo>
                  <a:lnTo>
                    <a:pt x="32" y="64"/>
                  </a:lnTo>
                  <a:lnTo>
                    <a:pt x="32" y="49"/>
                  </a:lnTo>
                  <a:lnTo>
                    <a:pt x="62" y="49"/>
                  </a:lnTo>
                  <a:lnTo>
                    <a:pt x="62" y="35"/>
                  </a:lnTo>
                  <a:lnTo>
                    <a:pt x="32" y="35"/>
                  </a:lnTo>
                  <a:lnTo>
                    <a:pt x="32" y="23"/>
                  </a:lnTo>
                  <a:lnTo>
                    <a:pt x="65" y="15"/>
                  </a:lnTo>
                  <a:lnTo>
                    <a:pt x="69" y="15"/>
                  </a:lnTo>
                  <a:lnTo>
                    <a:pt x="68" y="10"/>
                  </a:lnTo>
                  <a:lnTo>
                    <a:pt x="58" y="0"/>
                  </a:lnTo>
                  <a:lnTo>
                    <a:pt x="32" y="9"/>
                  </a:lnTo>
                  <a:lnTo>
                    <a:pt x="16" y="9"/>
                  </a:lnTo>
                  <a:lnTo>
                    <a:pt x="16" y="90"/>
                  </a:lnTo>
                  <a:close/>
                </a:path>
              </a:pathLst>
            </a:custGeom>
            <a:solidFill>
              <a:srgbClr val="000000"/>
            </a:solidFill>
            <a:ln w="9525">
              <a:noFill/>
              <a:round/>
              <a:headEnd/>
              <a:tailEnd/>
            </a:ln>
          </p:spPr>
          <p:txBody>
            <a:bodyPr/>
            <a:lstStyle/>
            <a:p>
              <a:endParaRPr lang="en-US" sz="1800"/>
            </a:p>
          </p:txBody>
        </p:sp>
        <p:sp>
          <p:nvSpPr>
            <p:cNvPr id="20531" name="Freeform 125"/>
            <p:cNvSpPr>
              <a:spLocks/>
            </p:cNvSpPr>
            <p:nvPr/>
          </p:nvSpPr>
          <p:spPr bwMode="auto">
            <a:xfrm>
              <a:off x="5051" y="409"/>
              <a:ext cx="70" cy="70"/>
            </a:xfrm>
            <a:custGeom>
              <a:avLst/>
              <a:gdLst>
                <a:gd name="T0" fmla="*/ 0 w 211"/>
                <a:gd name="T1" fmla="*/ 0 h 209"/>
                <a:gd name="T2" fmla="*/ 0 w 211"/>
                <a:gd name="T3" fmla="*/ 0 h 209"/>
                <a:gd name="T4" fmla="*/ 0 w 211"/>
                <a:gd name="T5" fmla="*/ 0 h 209"/>
                <a:gd name="T6" fmla="*/ 0 w 211"/>
                <a:gd name="T7" fmla="*/ 0 h 209"/>
                <a:gd name="T8" fmla="*/ 0 w 211"/>
                <a:gd name="T9" fmla="*/ 0 h 209"/>
                <a:gd name="T10" fmla="*/ 0 w 211"/>
                <a:gd name="T11" fmla="*/ 0 h 209"/>
                <a:gd name="T12" fmla="*/ 0 w 211"/>
                <a:gd name="T13" fmla="*/ 0 h 209"/>
                <a:gd name="T14" fmla="*/ 0 w 211"/>
                <a:gd name="T15" fmla="*/ 0 h 209"/>
                <a:gd name="T16" fmla="*/ 0 w 211"/>
                <a:gd name="T17" fmla="*/ 0 h 209"/>
                <a:gd name="T18" fmla="*/ 0 w 211"/>
                <a:gd name="T19" fmla="*/ 0 h 209"/>
                <a:gd name="T20" fmla="*/ 0 w 211"/>
                <a:gd name="T21" fmla="*/ 0 h 209"/>
                <a:gd name="T22" fmla="*/ 0 w 211"/>
                <a:gd name="T23" fmla="*/ 0 h 209"/>
                <a:gd name="T24" fmla="*/ 0 w 211"/>
                <a:gd name="T25" fmla="*/ 0 h 209"/>
                <a:gd name="T26" fmla="*/ 0 w 211"/>
                <a:gd name="T27" fmla="*/ 0 h 209"/>
                <a:gd name="T28" fmla="*/ 0 w 211"/>
                <a:gd name="T29" fmla="*/ 0 h 209"/>
                <a:gd name="T30" fmla="*/ 0 w 211"/>
                <a:gd name="T31" fmla="*/ 0 h 209"/>
                <a:gd name="T32" fmla="*/ 0 w 211"/>
                <a:gd name="T33" fmla="*/ 0 h 209"/>
                <a:gd name="T34" fmla="*/ 0 w 211"/>
                <a:gd name="T35" fmla="*/ 0 h 209"/>
                <a:gd name="T36" fmla="*/ 0 w 211"/>
                <a:gd name="T37" fmla="*/ 0 h 209"/>
                <a:gd name="T38" fmla="*/ 0 w 211"/>
                <a:gd name="T39" fmla="*/ 0 h 209"/>
                <a:gd name="T40" fmla="*/ 0 w 211"/>
                <a:gd name="T41" fmla="*/ 0 h 209"/>
                <a:gd name="T42" fmla="*/ 0 w 211"/>
                <a:gd name="T43" fmla="*/ 0 h 209"/>
                <a:gd name="T44" fmla="*/ 0 w 211"/>
                <a:gd name="T45" fmla="*/ 0 h 209"/>
                <a:gd name="T46" fmla="*/ 0 w 211"/>
                <a:gd name="T47" fmla="*/ 0 h 209"/>
                <a:gd name="T48" fmla="*/ 0 w 211"/>
                <a:gd name="T49" fmla="*/ 0 h 2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209"/>
                <a:gd name="T77" fmla="*/ 211 w 211"/>
                <a:gd name="T78" fmla="*/ 209 h 2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209">
                  <a:moveTo>
                    <a:pt x="99" y="0"/>
                  </a:moveTo>
                  <a:lnTo>
                    <a:pt x="99" y="62"/>
                  </a:lnTo>
                  <a:lnTo>
                    <a:pt x="6" y="62"/>
                  </a:lnTo>
                  <a:lnTo>
                    <a:pt x="6" y="79"/>
                  </a:lnTo>
                  <a:lnTo>
                    <a:pt x="97" y="79"/>
                  </a:lnTo>
                  <a:lnTo>
                    <a:pt x="87" y="116"/>
                  </a:lnTo>
                  <a:lnTo>
                    <a:pt x="67" y="147"/>
                  </a:lnTo>
                  <a:lnTo>
                    <a:pt x="0" y="194"/>
                  </a:lnTo>
                  <a:lnTo>
                    <a:pt x="13" y="209"/>
                  </a:lnTo>
                  <a:lnTo>
                    <a:pt x="78" y="163"/>
                  </a:lnTo>
                  <a:lnTo>
                    <a:pt x="99" y="134"/>
                  </a:lnTo>
                  <a:lnTo>
                    <a:pt x="110" y="102"/>
                  </a:lnTo>
                  <a:lnTo>
                    <a:pt x="125" y="134"/>
                  </a:lnTo>
                  <a:lnTo>
                    <a:pt x="145" y="164"/>
                  </a:lnTo>
                  <a:lnTo>
                    <a:pt x="197" y="209"/>
                  </a:lnTo>
                  <a:lnTo>
                    <a:pt x="211" y="193"/>
                  </a:lnTo>
                  <a:lnTo>
                    <a:pt x="158" y="148"/>
                  </a:lnTo>
                  <a:lnTo>
                    <a:pt x="136" y="115"/>
                  </a:lnTo>
                  <a:lnTo>
                    <a:pt x="123" y="79"/>
                  </a:lnTo>
                  <a:lnTo>
                    <a:pt x="208" y="79"/>
                  </a:lnTo>
                  <a:lnTo>
                    <a:pt x="208" y="62"/>
                  </a:lnTo>
                  <a:lnTo>
                    <a:pt x="117" y="62"/>
                  </a:lnTo>
                  <a:lnTo>
                    <a:pt x="117" y="0"/>
                  </a:lnTo>
                  <a:lnTo>
                    <a:pt x="99" y="0"/>
                  </a:lnTo>
                  <a:close/>
                </a:path>
              </a:pathLst>
            </a:custGeom>
            <a:solidFill>
              <a:srgbClr val="000000"/>
            </a:solidFill>
            <a:ln w="9525">
              <a:noFill/>
              <a:round/>
              <a:headEnd/>
              <a:tailEnd/>
            </a:ln>
          </p:spPr>
          <p:txBody>
            <a:bodyPr/>
            <a:lstStyle/>
            <a:p>
              <a:endParaRPr lang="en-US" sz="1800"/>
            </a:p>
          </p:txBody>
        </p:sp>
        <p:sp>
          <p:nvSpPr>
            <p:cNvPr id="20532" name="Freeform 126"/>
            <p:cNvSpPr>
              <a:spLocks/>
            </p:cNvSpPr>
            <p:nvPr/>
          </p:nvSpPr>
          <p:spPr bwMode="auto">
            <a:xfrm>
              <a:off x="4947" y="465"/>
              <a:ext cx="8" cy="14"/>
            </a:xfrm>
            <a:custGeom>
              <a:avLst/>
              <a:gdLst>
                <a:gd name="T0" fmla="*/ 0 w 24"/>
                <a:gd name="T1" fmla="*/ 0 h 43"/>
                <a:gd name="T2" fmla="*/ 0 w 24"/>
                <a:gd name="T3" fmla="*/ 0 h 43"/>
                <a:gd name="T4" fmla="*/ 0 w 24"/>
                <a:gd name="T5" fmla="*/ 0 h 43"/>
                <a:gd name="T6" fmla="*/ 0 w 24"/>
                <a:gd name="T7" fmla="*/ 0 h 43"/>
                <a:gd name="T8" fmla="*/ 0 w 24"/>
                <a:gd name="T9" fmla="*/ 0 h 43"/>
                <a:gd name="T10" fmla="*/ 0 w 24"/>
                <a:gd name="T11" fmla="*/ 0 h 43"/>
                <a:gd name="T12" fmla="*/ 0 w 24"/>
                <a:gd name="T13" fmla="*/ 0 h 43"/>
                <a:gd name="T14" fmla="*/ 0 w 24"/>
                <a:gd name="T15" fmla="*/ 0 h 43"/>
                <a:gd name="T16" fmla="*/ 0 w 24"/>
                <a:gd name="T17" fmla="*/ 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43"/>
                <a:gd name="T29" fmla="*/ 24 w 24"/>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43">
                  <a:moveTo>
                    <a:pt x="0" y="20"/>
                  </a:moveTo>
                  <a:lnTo>
                    <a:pt x="0" y="43"/>
                  </a:lnTo>
                  <a:lnTo>
                    <a:pt x="3" y="43"/>
                  </a:lnTo>
                  <a:lnTo>
                    <a:pt x="15" y="34"/>
                  </a:lnTo>
                  <a:lnTo>
                    <a:pt x="24" y="11"/>
                  </a:lnTo>
                  <a:lnTo>
                    <a:pt x="12" y="0"/>
                  </a:lnTo>
                  <a:lnTo>
                    <a:pt x="3" y="23"/>
                  </a:lnTo>
                  <a:lnTo>
                    <a:pt x="0" y="20"/>
                  </a:lnTo>
                  <a:close/>
                </a:path>
              </a:pathLst>
            </a:custGeom>
            <a:solidFill>
              <a:srgbClr val="000000"/>
            </a:solidFill>
            <a:ln w="9525">
              <a:noFill/>
              <a:round/>
              <a:headEnd/>
              <a:tailEnd/>
            </a:ln>
          </p:spPr>
          <p:txBody>
            <a:bodyPr/>
            <a:lstStyle/>
            <a:p>
              <a:endParaRPr lang="en-US" sz="1800"/>
            </a:p>
          </p:txBody>
        </p:sp>
        <p:sp>
          <p:nvSpPr>
            <p:cNvPr id="20533" name="Freeform 127"/>
            <p:cNvSpPr>
              <a:spLocks/>
            </p:cNvSpPr>
            <p:nvPr/>
          </p:nvSpPr>
          <p:spPr bwMode="auto">
            <a:xfrm>
              <a:off x="4947" y="438"/>
              <a:ext cx="6" cy="15"/>
            </a:xfrm>
            <a:custGeom>
              <a:avLst/>
              <a:gdLst>
                <a:gd name="T0" fmla="*/ 0 w 18"/>
                <a:gd name="T1" fmla="*/ 0 h 45"/>
                <a:gd name="T2" fmla="*/ 0 w 18"/>
                <a:gd name="T3" fmla="*/ 0 h 45"/>
                <a:gd name="T4" fmla="*/ 0 w 18"/>
                <a:gd name="T5" fmla="*/ 0 h 45"/>
                <a:gd name="T6" fmla="*/ 0 w 18"/>
                <a:gd name="T7" fmla="*/ 0 h 45"/>
                <a:gd name="T8" fmla="*/ 0 w 18"/>
                <a:gd name="T9" fmla="*/ 0 h 45"/>
                <a:gd name="T10" fmla="*/ 0 w 18"/>
                <a:gd name="T11" fmla="*/ 0 h 45"/>
                <a:gd name="T12" fmla="*/ 0 60000 65536"/>
                <a:gd name="T13" fmla="*/ 0 60000 65536"/>
                <a:gd name="T14" fmla="*/ 0 60000 65536"/>
                <a:gd name="T15" fmla="*/ 0 60000 65536"/>
                <a:gd name="T16" fmla="*/ 0 60000 65536"/>
                <a:gd name="T17" fmla="*/ 0 60000 65536"/>
                <a:gd name="T18" fmla="*/ 0 w 18"/>
                <a:gd name="T19" fmla="*/ 0 h 45"/>
                <a:gd name="T20" fmla="*/ 18 w 18"/>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18" h="45">
                  <a:moveTo>
                    <a:pt x="0" y="0"/>
                  </a:moveTo>
                  <a:lnTo>
                    <a:pt x="0" y="45"/>
                  </a:lnTo>
                  <a:lnTo>
                    <a:pt x="2" y="43"/>
                  </a:lnTo>
                  <a:lnTo>
                    <a:pt x="18" y="9"/>
                  </a:lnTo>
                  <a:lnTo>
                    <a:pt x="0" y="0"/>
                  </a:lnTo>
                  <a:close/>
                </a:path>
              </a:pathLst>
            </a:custGeom>
            <a:solidFill>
              <a:srgbClr val="000000"/>
            </a:solidFill>
            <a:ln w="9525">
              <a:noFill/>
              <a:round/>
              <a:headEnd/>
              <a:tailEnd/>
            </a:ln>
          </p:spPr>
          <p:txBody>
            <a:bodyPr/>
            <a:lstStyle/>
            <a:p>
              <a:endParaRPr lang="en-US" sz="1800"/>
            </a:p>
          </p:txBody>
        </p:sp>
        <p:sp>
          <p:nvSpPr>
            <p:cNvPr id="20534" name="Freeform 128"/>
            <p:cNvSpPr>
              <a:spLocks/>
            </p:cNvSpPr>
            <p:nvPr/>
          </p:nvSpPr>
          <p:spPr bwMode="auto">
            <a:xfrm>
              <a:off x="4947" y="422"/>
              <a:ext cx="6" cy="5"/>
            </a:xfrm>
            <a:custGeom>
              <a:avLst/>
              <a:gdLst>
                <a:gd name="T0" fmla="*/ 0 w 16"/>
                <a:gd name="T1" fmla="*/ 0 h 17"/>
                <a:gd name="T2" fmla="*/ 0 w 16"/>
                <a:gd name="T3" fmla="*/ 0 h 17"/>
                <a:gd name="T4" fmla="*/ 0 w 16"/>
                <a:gd name="T5" fmla="*/ 0 h 17"/>
                <a:gd name="T6" fmla="*/ 0 w 16"/>
                <a:gd name="T7" fmla="*/ 0 h 17"/>
                <a:gd name="T8" fmla="*/ 0 w 16"/>
                <a:gd name="T9" fmla="*/ 0 h 17"/>
                <a:gd name="T10" fmla="*/ 0 w 16"/>
                <a:gd name="T11" fmla="*/ 0 h 17"/>
                <a:gd name="T12" fmla="*/ 0 60000 65536"/>
                <a:gd name="T13" fmla="*/ 0 60000 65536"/>
                <a:gd name="T14" fmla="*/ 0 60000 65536"/>
                <a:gd name="T15" fmla="*/ 0 60000 65536"/>
                <a:gd name="T16" fmla="*/ 0 60000 65536"/>
                <a:gd name="T17" fmla="*/ 0 60000 65536"/>
                <a:gd name="T18" fmla="*/ 0 w 16"/>
                <a:gd name="T19" fmla="*/ 0 h 17"/>
                <a:gd name="T20" fmla="*/ 16 w 1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6" h="17">
                  <a:moveTo>
                    <a:pt x="0" y="0"/>
                  </a:moveTo>
                  <a:lnTo>
                    <a:pt x="0" y="17"/>
                  </a:lnTo>
                  <a:lnTo>
                    <a:pt x="16" y="17"/>
                  </a:lnTo>
                  <a:lnTo>
                    <a:pt x="16" y="0"/>
                  </a:lnTo>
                  <a:lnTo>
                    <a:pt x="0" y="0"/>
                  </a:lnTo>
                  <a:close/>
                </a:path>
              </a:pathLst>
            </a:custGeom>
            <a:solidFill>
              <a:srgbClr val="000000"/>
            </a:solidFill>
            <a:ln w="9525">
              <a:noFill/>
              <a:round/>
              <a:headEnd/>
              <a:tailEnd/>
            </a:ln>
          </p:spPr>
          <p:txBody>
            <a:bodyPr/>
            <a:lstStyle/>
            <a:p>
              <a:endParaRPr lang="en-US" sz="1800"/>
            </a:p>
          </p:txBody>
        </p:sp>
        <p:sp>
          <p:nvSpPr>
            <p:cNvPr id="20535" name="Freeform 129"/>
            <p:cNvSpPr>
              <a:spLocks/>
            </p:cNvSpPr>
            <p:nvPr/>
          </p:nvSpPr>
          <p:spPr bwMode="auto">
            <a:xfrm>
              <a:off x="4947" y="412"/>
              <a:ext cx="5" cy="7"/>
            </a:xfrm>
            <a:custGeom>
              <a:avLst/>
              <a:gdLst>
                <a:gd name="T0" fmla="*/ 0 w 15"/>
                <a:gd name="T1" fmla="*/ 0 h 21"/>
                <a:gd name="T2" fmla="*/ 0 w 15"/>
                <a:gd name="T3" fmla="*/ 0 h 21"/>
                <a:gd name="T4" fmla="*/ 0 w 15"/>
                <a:gd name="T5" fmla="*/ 0 h 21"/>
                <a:gd name="T6" fmla="*/ 0 w 15"/>
                <a:gd name="T7" fmla="*/ 0 h 21"/>
                <a:gd name="T8" fmla="*/ 0 w 15"/>
                <a:gd name="T9" fmla="*/ 0 h 21"/>
                <a:gd name="T10" fmla="*/ 0 w 15"/>
                <a:gd name="T11" fmla="*/ 0 h 21"/>
                <a:gd name="T12" fmla="*/ 0 w 15"/>
                <a:gd name="T13" fmla="*/ 0 h 21"/>
                <a:gd name="T14" fmla="*/ 0 60000 65536"/>
                <a:gd name="T15" fmla="*/ 0 60000 65536"/>
                <a:gd name="T16" fmla="*/ 0 60000 65536"/>
                <a:gd name="T17" fmla="*/ 0 60000 65536"/>
                <a:gd name="T18" fmla="*/ 0 60000 65536"/>
                <a:gd name="T19" fmla="*/ 0 60000 65536"/>
                <a:gd name="T20" fmla="*/ 0 60000 65536"/>
                <a:gd name="T21" fmla="*/ 0 w 15"/>
                <a:gd name="T22" fmla="*/ 0 h 21"/>
                <a:gd name="T23" fmla="*/ 15 w 15"/>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1">
                  <a:moveTo>
                    <a:pt x="0" y="0"/>
                  </a:moveTo>
                  <a:lnTo>
                    <a:pt x="0" y="19"/>
                  </a:lnTo>
                  <a:lnTo>
                    <a:pt x="3" y="21"/>
                  </a:lnTo>
                  <a:lnTo>
                    <a:pt x="15" y="13"/>
                  </a:lnTo>
                  <a:lnTo>
                    <a:pt x="6" y="4"/>
                  </a:lnTo>
                  <a:lnTo>
                    <a:pt x="0" y="0"/>
                  </a:lnTo>
                  <a:close/>
                </a:path>
              </a:pathLst>
            </a:custGeom>
            <a:solidFill>
              <a:srgbClr val="000000"/>
            </a:solidFill>
            <a:ln w="9525">
              <a:noFill/>
              <a:round/>
              <a:headEnd/>
              <a:tailEnd/>
            </a:ln>
          </p:spPr>
          <p:txBody>
            <a:bodyPr/>
            <a:lstStyle/>
            <a:p>
              <a:endParaRPr lang="en-US" sz="1800"/>
            </a:p>
          </p:txBody>
        </p:sp>
        <p:sp>
          <p:nvSpPr>
            <p:cNvPr id="20536" name="Freeform 130"/>
            <p:cNvSpPr>
              <a:spLocks/>
            </p:cNvSpPr>
            <p:nvPr/>
          </p:nvSpPr>
          <p:spPr bwMode="auto">
            <a:xfrm>
              <a:off x="4943" y="410"/>
              <a:ext cx="4" cy="8"/>
            </a:xfrm>
            <a:custGeom>
              <a:avLst/>
              <a:gdLst>
                <a:gd name="T0" fmla="*/ 0 w 14"/>
                <a:gd name="T1" fmla="*/ 0 h 24"/>
                <a:gd name="T2" fmla="*/ 0 w 14"/>
                <a:gd name="T3" fmla="*/ 0 h 24"/>
                <a:gd name="T4" fmla="*/ 0 w 14"/>
                <a:gd name="T5" fmla="*/ 0 h 24"/>
                <a:gd name="T6" fmla="*/ 0 w 14"/>
                <a:gd name="T7" fmla="*/ 0 h 24"/>
                <a:gd name="T8" fmla="*/ 0 w 14"/>
                <a:gd name="T9" fmla="*/ 0 h 24"/>
                <a:gd name="T10" fmla="*/ 0 w 14"/>
                <a:gd name="T11" fmla="*/ 0 h 24"/>
                <a:gd name="T12" fmla="*/ 0 w 14"/>
                <a:gd name="T13" fmla="*/ 0 h 24"/>
                <a:gd name="T14" fmla="*/ 0 60000 65536"/>
                <a:gd name="T15" fmla="*/ 0 60000 65536"/>
                <a:gd name="T16" fmla="*/ 0 60000 65536"/>
                <a:gd name="T17" fmla="*/ 0 60000 65536"/>
                <a:gd name="T18" fmla="*/ 0 60000 65536"/>
                <a:gd name="T19" fmla="*/ 0 60000 65536"/>
                <a:gd name="T20" fmla="*/ 0 60000 65536"/>
                <a:gd name="T21" fmla="*/ 0 w 14"/>
                <a:gd name="T22" fmla="*/ 0 h 24"/>
                <a:gd name="T23" fmla="*/ 14 w 1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24">
                  <a:moveTo>
                    <a:pt x="14" y="24"/>
                  </a:moveTo>
                  <a:lnTo>
                    <a:pt x="14" y="5"/>
                  </a:lnTo>
                  <a:lnTo>
                    <a:pt x="13" y="0"/>
                  </a:lnTo>
                  <a:lnTo>
                    <a:pt x="0" y="11"/>
                  </a:lnTo>
                  <a:lnTo>
                    <a:pt x="12" y="18"/>
                  </a:lnTo>
                  <a:lnTo>
                    <a:pt x="14" y="24"/>
                  </a:lnTo>
                  <a:close/>
                </a:path>
              </a:pathLst>
            </a:custGeom>
            <a:solidFill>
              <a:srgbClr val="000000"/>
            </a:solidFill>
            <a:ln w="9525">
              <a:noFill/>
              <a:round/>
              <a:headEnd/>
              <a:tailEnd/>
            </a:ln>
          </p:spPr>
          <p:txBody>
            <a:bodyPr/>
            <a:lstStyle/>
            <a:p>
              <a:endParaRPr lang="en-US" sz="1800"/>
            </a:p>
          </p:txBody>
        </p:sp>
        <p:sp>
          <p:nvSpPr>
            <p:cNvPr id="20537" name="Freeform 131"/>
            <p:cNvSpPr>
              <a:spLocks/>
            </p:cNvSpPr>
            <p:nvPr/>
          </p:nvSpPr>
          <p:spPr bwMode="auto">
            <a:xfrm>
              <a:off x="4901" y="409"/>
              <a:ext cx="46" cy="70"/>
            </a:xfrm>
            <a:custGeom>
              <a:avLst/>
              <a:gdLst>
                <a:gd name="T0" fmla="*/ 0 w 138"/>
                <a:gd name="T1" fmla="*/ 0 h 210"/>
                <a:gd name="T2" fmla="*/ 0 w 138"/>
                <a:gd name="T3" fmla="*/ 0 h 210"/>
                <a:gd name="T4" fmla="*/ 0 w 138"/>
                <a:gd name="T5" fmla="*/ 0 h 210"/>
                <a:gd name="T6" fmla="*/ 0 w 138"/>
                <a:gd name="T7" fmla="*/ 0 h 210"/>
                <a:gd name="T8" fmla="*/ 0 w 138"/>
                <a:gd name="T9" fmla="*/ 0 h 210"/>
                <a:gd name="T10" fmla="*/ 0 w 138"/>
                <a:gd name="T11" fmla="*/ 0 h 210"/>
                <a:gd name="T12" fmla="*/ 0 w 138"/>
                <a:gd name="T13" fmla="*/ 0 h 210"/>
                <a:gd name="T14" fmla="*/ 0 w 138"/>
                <a:gd name="T15" fmla="*/ 0 h 210"/>
                <a:gd name="T16" fmla="*/ 0 w 138"/>
                <a:gd name="T17" fmla="*/ 0 h 210"/>
                <a:gd name="T18" fmla="*/ 0 w 138"/>
                <a:gd name="T19" fmla="*/ 0 h 210"/>
                <a:gd name="T20" fmla="*/ 0 w 138"/>
                <a:gd name="T21" fmla="*/ 0 h 210"/>
                <a:gd name="T22" fmla="*/ 0 w 138"/>
                <a:gd name="T23" fmla="*/ 0 h 210"/>
                <a:gd name="T24" fmla="*/ 0 w 138"/>
                <a:gd name="T25" fmla="*/ 0 h 210"/>
                <a:gd name="T26" fmla="*/ 0 w 138"/>
                <a:gd name="T27" fmla="*/ 0 h 210"/>
                <a:gd name="T28" fmla="*/ 0 w 138"/>
                <a:gd name="T29" fmla="*/ 0 h 210"/>
                <a:gd name="T30" fmla="*/ 0 w 138"/>
                <a:gd name="T31" fmla="*/ 0 h 210"/>
                <a:gd name="T32" fmla="*/ 0 w 138"/>
                <a:gd name="T33" fmla="*/ 0 h 210"/>
                <a:gd name="T34" fmla="*/ 0 w 138"/>
                <a:gd name="T35" fmla="*/ 0 h 210"/>
                <a:gd name="T36" fmla="*/ 0 w 138"/>
                <a:gd name="T37" fmla="*/ 0 h 210"/>
                <a:gd name="T38" fmla="*/ 0 w 138"/>
                <a:gd name="T39" fmla="*/ 0 h 210"/>
                <a:gd name="T40" fmla="*/ 0 w 138"/>
                <a:gd name="T41" fmla="*/ 0 h 210"/>
                <a:gd name="T42" fmla="*/ 0 w 138"/>
                <a:gd name="T43" fmla="*/ 0 h 210"/>
                <a:gd name="T44" fmla="*/ 0 w 138"/>
                <a:gd name="T45" fmla="*/ 0 h 210"/>
                <a:gd name="T46" fmla="*/ 0 w 138"/>
                <a:gd name="T47" fmla="*/ 0 h 210"/>
                <a:gd name="T48" fmla="*/ 0 w 138"/>
                <a:gd name="T49" fmla="*/ 0 h 210"/>
                <a:gd name="T50" fmla="*/ 0 w 138"/>
                <a:gd name="T51" fmla="*/ 0 h 210"/>
                <a:gd name="T52" fmla="*/ 0 w 138"/>
                <a:gd name="T53" fmla="*/ 0 h 210"/>
                <a:gd name="T54" fmla="*/ 0 w 138"/>
                <a:gd name="T55" fmla="*/ 0 h 210"/>
                <a:gd name="T56" fmla="*/ 0 w 138"/>
                <a:gd name="T57" fmla="*/ 0 h 210"/>
                <a:gd name="T58" fmla="*/ 0 w 138"/>
                <a:gd name="T59" fmla="*/ 0 h 210"/>
                <a:gd name="T60" fmla="*/ 0 w 138"/>
                <a:gd name="T61" fmla="*/ 0 h 210"/>
                <a:gd name="T62" fmla="*/ 0 w 138"/>
                <a:gd name="T63" fmla="*/ 0 h 210"/>
                <a:gd name="T64" fmla="*/ 0 w 138"/>
                <a:gd name="T65" fmla="*/ 0 h 210"/>
                <a:gd name="T66" fmla="*/ 0 w 138"/>
                <a:gd name="T67" fmla="*/ 0 h 210"/>
                <a:gd name="T68" fmla="*/ 0 w 138"/>
                <a:gd name="T69" fmla="*/ 0 h 210"/>
                <a:gd name="T70" fmla="*/ 0 w 138"/>
                <a:gd name="T71" fmla="*/ 0 h 210"/>
                <a:gd name="T72" fmla="*/ 0 w 138"/>
                <a:gd name="T73" fmla="*/ 0 h 210"/>
                <a:gd name="T74" fmla="*/ 0 w 138"/>
                <a:gd name="T75" fmla="*/ 0 h 210"/>
                <a:gd name="T76" fmla="*/ 0 w 138"/>
                <a:gd name="T77" fmla="*/ 0 h 210"/>
                <a:gd name="T78" fmla="*/ 0 w 138"/>
                <a:gd name="T79" fmla="*/ 0 h 210"/>
                <a:gd name="T80" fmla="*/ 0 w 138"/>
                <a:gd name="T81" fmla="*/ 0 h 210"/>
                <a:gd name="T82" fmla="*/ 0 w 138"/>
                <a:gd name="T83" fmla="*/ 0 h 210"/>
                <a:gd name="T84" fmla="*/ 0 w 138"/>
                <a:gd name="T85" fmla="*/ 0 h 210"/>
                <a:gd name="T86" fmla="*/ 0 w 138"/>
                <a:gd name="T87" fmla="*/ 0 h 210"/>
                <a:gd name="T88" fmla="*/ 0 w 138"/>
                <a:gd name="T89" fmla="*/ 0 h 210"/>
                <a:gd name="T90" fmla="*/ 0 w 138"/>
                <a:gd name="T91" fmla="*/ 0 h 210"/>
                <a:gd name="T92" fmla="*/ 0 w 138"/>
                <a:gd name="T93" fmla="*/ 0 h 210"/>
                <a:gd name="T94" fmla="*/ 0 w 138"/>
                <a:gd name="T95" fmla="*/ 0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8"/>
                <a:gd name="T145" fmla="*/ 0 h 210"/>
                <a:gd name="T146" fmla="*/ 138 w 138"/>
                <a:gd name="T147" fmla="*/ 210 h 2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8" h="210">
                  <a:moveTo>
                    <a:pt x="138" y="54"/>
                  </a:moveTo>
                  <a:lnTo>
                    <a:pt x="138" y="37"/>
                  </a:lnTo>
                  <a:lnTo>
                    <a:pt x="112" y="37"/>
                  </a:lnTo>
                  <a:lnTo>
                    <a:pt x="114" y="1"/>
                  </a:lnTo>
                  <a:lnTo>
                    <a:pt x="97" y="0"/>
                  </a:lnTo>
                  <a:lnTo>
                    <a:pt x="97" y="37"/>
                  </a:lnTo>
                  <a:lnTo>
                    <a:pt x="20" y="37"/>
                  </a:lnTo>
                  <a:lnTo>
                    <a:pt x="20" y="114"/>
                  </a:lnTo>
                  <a:lnTo>
                    <a:pt x="14" y="164"/>
                  </a:lnTo>
                  <a:lnTo>
                    <a:pt x="0" y="189"/>
                  </a:lnTo>
                  <a:lnTo>
                    <a:pt x="0" y="207"/>
                  </a:lnTo>
                  <a:lnTo>
                    <a:pt x="7" y="210"/>
                  </a:lnTo>
                  <a:lnTo>
                    <a:pt x="27" y="176"/>
                  </a:lnTo>
                  <a:lnTo>
                    <a:pt x="37" y="137"/>
                  </a:lnTo>
                  <a:lnTo>
                    <a:pt x="37" y="99"/>
                  </a:lnTo>
                  <a:lnTo>
                    <a:pt x="68" y="99"/>
                  </a:lnTo>
                  <a:lnTo>
                    <a:pt x="68" y="131"/>
                  </a:lnTo>
                  <a:lnTo>
                    <a:pt x="63" y="147"/>
                  </a:lnTo>
                  <a:lnTo>
                    <a:pt x="53" y="151"/>
                  </a:lnTo>
                  <a:lnTo>
                    <a:pt x="45" y="151"/>
                  </a:lnTo>
                  <a:lnTo>
                    <a:pt x="53" y="167"/>
                  </a:lnTo>
                  <a:lnTo>
                    <a:pt x="75" y="163"/>
                  </a:lnTo>
                  <a:lnTo>
                    <a:pt x="85" y="142"/>
                  </a:lnTo>
                  <a:lnTo>
                    <a:pt x="85" y="82"/>
                  </a:lnTo>
                  <a:lnTo>
                    <a:pt x="37" y="82"/>
                  </a:lnTo>
                  <a:lnTo>
                    <a:pt x="37" y="54"/>
                  </a:lnTo>
                  <a:lnTo>
                    <a:pt x="97" y="54"/>
                  </a:lnTo>
                  <a:lnTo>
                    <a:pt x="101" y="99"/>
                  </a:lnTo>
                  <a:lnTo>
                    <a:pt x="110" y="148"/>
                  </a:lnTo>
                  <a:lnTo>
                    <a:pt x="85" y="174"/>
                  </a:lnTo>
                  <a:lnTo>
                    <a:pt x="58" y="193"/>
                  </a:lnTo>
                  <a:lnTo>
                    <a:pt x="71" y="206"/>
                  </a:lnTo>
                  <a:lnTo>
                    <a:pt x="94" y="189"/>
                  </a:lnTo>
                  <a:lnTo>
                    <a:pt x="114" y="167"/>
                  </a:lnTo>
                  <a:lnTo>
                    <a:pt x="123" y="186"/>
                  </a:lnTo>
                  <a:lnTo>
                    <a:pt x="130" y="199"/>
                  </a:lnTo>
                  <a:lnTo>
                    <a:pt x="138" y="209"/>
                  </a:lnTo>
                  <a:lnTo>
                    <a:pt x="138" y="186"/>
                  </a:lnTo>
                  <a:lnTo>
                    <a:pt x="131" y="171"/>
                  </a:lnTo>
                  <a:lnTo>
                    <a:pt x="124" y="155"/>
                  </a:lnTo>
                  <a:lnTo>
                    <a:pt x="138" y="131"/>
                  </a:lnTo>
                  <a:lnTo>
                    <a:pt x="138" y="86"/>
                  </a:lnTo>
                  <a:lnTo>
                    <a:pt x="131" y="108"/>
                  </a:lnTo>
                  <a:lnTo>
                    <a:pt x="120" y="131"/>
                  </a:lnTo>
                  <a:lnTo>
                    <a:pt x="114" y="91"/>
                  </a:lnTo>
                  <a:lnTo>
                    <a:pt x="112" y="54"/>
                  </a:lnTo>
                  <a:lnTo>
                    <a:pt x="138" y="54"/>
                  </a:lnTo>
                  <a:close/>
                </a:path>
              </a:pathLst>
            </a:custGeom>
            <a:solidFill>
              <a:srgbClr val="000000"/>
            </a:solidFill>
            <a:ln w="9525">
              <a:noFill/>
              <a:round/>
              <a:headEnd/>
              <a:tailEnd/>
            </a:ln>
          </p:spPr>
          <p:txBody>
            <a:bodyPr/>
            <a:lstStyle/>
            <a:p>
              <a:endParaRPr lang="en-US" sz="1800"/>
            </a:p>
          </p:txBody>
        </p:sp>
        <p:sp>
          <p:nvSpPr>
            <p:cNvPr id="20538" name="Freeform 132"/>
            <p:cNvSpPr>
              <a:spLocks/>
            </p:cNvSpPr>
            <p:nvPr/>
          </p:nvSpPr>
          <p:spPr bwMode="auto">
            <a:xfrm>
              <a:off x="4901" y="452"/>
              <a:ext cx="4" cy="6"/>
            </a:xfrm>
            <a:custGeom>
              <a:avLst/>
              <a:gdLst>
                <a:gd name="T0" fmla="*/ 0 w 10"/>
                <a:gd name="T1" fmla="*/ 0 h 16"/>
                <a:gd name="T2" fmla="*/ 0 w 10"/>
                <a:gd name="T3" fmla="*/ 0 h 16"/>
                <a:gd name="T4" fmla="*/ 0 w 10"/>
                <a:gd name="T5" fmla="*/ 0 h 16"/>
                <a:gd name="T6" fmla="*/ 0 w 10"/>
                <a:gd name="T7" fmla="*/ 0 h 16"/>
                <a:gd name="T8" fmla="*/ 0 w 10"/>
                <a:gd name="T9" fmla="*/ 0 h 16"/>
                <a:gd name="T10" fmla="*/ 0 w 10"/>
                <a:gd name="T11" fmla="*/ 0 h 16"/>
                <a:gd name="T12" fmla="*/ 0 60000 65536"/>
                <a:gd name="T13" fmla="*/ 0 60000 65536"/>
                <a:gd name="T14" fmla="*/ 0 60000 65536"/>
                <a:gd name="T15" fmla="*/ 0 60000 65536"/>
                <a:gd name="T16" fmla="*/ 0 60000 65536"/>
                <a:gd name="T17" fmla="*/ 0 60000 65536"/>
                <a:gd name="T18" fmla="*/ 0 w 10"/>
                <a:gd name="T19" fmla="*/ 0 h 16"/>
                <a:gd name="T20" fmla="*/ 10 w 10"/>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0" h="16">
                  <a:moveTo>
                    <a:pt x="0" y="2"/>
                  </a:moveTo>
                  <a:lnTo>
                    <a:pt x="0" y="16"/>
                  </a:lnTo>
                  <a:lnTo>
                    <a:pt x="10" y="13"/>
                  </a:lnTo>
                  <a:lnTo>
                    <a:pt x="10" y="0"/>
                  </a:lnTo>
                  <a:lnTo>
                    <a:pt x="0" y="2"/>
                  </a:lnTo>
                  <a:close/>
                </a:path>
              </a:pathLst>
            </a:custGeom>
            <a:solidFill>
              <a:srgbClr val="000000"/>
            </a:solidFill>
            <a:ln w="9525">
              <a:noFill/>
              <a:round/>
              <a:headEnd/>
              <a:tailEnd/>
            </a:ln>
          </p:spPr>
          <p:txBody>
            <a:bodyPr/>
            <a:lstStyle/>
            <a:p>
              <a:endParaRPr lang="en-US" sz="1800"/>
            </a:p>
          </p:txBody>
        </p:sp>
        <p:sp>
          <p:nvSpPr>
            <p:cNvPr id="20539" name="Freeform 133"/>
            <p:cNvSpPr>
              <a:spLocks/>
            </p:cNvSpPr>
            <p:nvPr/>
          </p:nvSpPr>
          <p:spPr bwMode="auto">
            <a:xfrm>
              <a:off x="4901" y="429"/>
              <a:ext cx="4" cy="6"/>
            </a:xfrm>
            <a:custGeom>
              <a:avLst/>
              <a:gdLst>
                <a:gd name="T0" fmla="*/ 0 w 10"/>
                <a:gd name="T1" fmla="*/ 0 h 17"/>
                <a:gd name="T2" fmla="*/ 0 w 10"/>
                <a:gd name="T3" fmla="*/ 0 h 17"/>
                <a:gd name="T4" fmla="*/ 0 w 10"/>
                <a:gd name="T5" fmla="*/ 0 h 17"/>
                <a:gd name="T6" fmla="*/ 0 w 10"/>
                <a:gd name="T7" fmla="*/ 0 h 17"/>
                <a:gd name="T8" fmla="*/ 0 w 10"/>
                <a:gd name="T9" fmla="*/ 0 h 17"/>
                <a:gd name="T10" fmla="*/ 0 w 10"/>
                <a:gd name="T11" fmla="*/ 0 h 17"/>
                <a:gd name="T12" fmla="*/ 0 60000 65536"/>
                <a:gd name="T13" fmla="*/ 0 60000 65536"/>
                <a:gd name="T14" fmla="*/ 0 60000 65536"/>
                <a:gd name="T15" fmla="*/ 0 60000 65536"/>
                <a:gd name="T16" fmla="*/ 0 60000 65536"/>
                <a:gd name="T17" fmla="*/ 0 60000 65536"/>
                <a:gd name="T18" fmla="*/ 0 w 10"/>
                <a:gd name="T19" fmla="*/ 0 h 17"/>
                <a:gd name="T20" fmla="*/ 10 w 1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0" h="17">
                  <a:moveTo>
                    <a:pt x="0" y="0"/>
                  </a:moveTo>
                  <a:lnTo>
                    <a:pt x="0" y="17"/>
                  </a:lnTo>
                  <a:lnTo>
                    <a:pt x="10" y="17"/>
                  </a:lnTo>
                  <a:lnTo>
                    <a:pt x="10" y="0"/>
                  </a:lnTo>
                  <a:lnTo>
                    <a:pt x="0" y="0"/>
                  </a:lnTo>
                  <a:close/>
                </a:path>
              </a:pathLst>
            </a:custGeom>
            <a:solidFill>
              <a:srgbClr val="000000"/>
            </a:solidFill>
            <a:ln w="9525">
              <a:noFill/>
              <a:round/>
              <a:headEnd/>
              <a:tailEnd/>
            </a:ln>
          </p:spPr>
          <p:txBody>
            <a:bodyPr/>
            <a:lstStyle/>
            <a:p>
              <a:endParaRPr lang="en-US" sz="1800"/>
            </a:p>
          </p:txBody>
        </p:sp>
        <p:sp>
          <p:nvSpPr>
            <p:cNvPr id="20540" name="Freeform 134"/>
            <p:cNvSpPr>
              <a:spLocks/>
            </p:cNvSpPr>
            <p:nvPr/>
          </p:nvSpPr>
          <p:spPr bwMode="auto">
            <a:xfrm>
              <a:off x="4883" y="410"/>
              <a:ext cx="18" cy="53"/>
            </a:xfrm>
            <a:custGeom>
              <a:avLst/>
              <a:gdLst>
                <a:gd name="T0" fmla="*/ 0 w 54"/>
                <a:gd name="T1" fmla="*/ 0 h 158"/>
                <a:gd name="T2" fmla="*/ 0 w 54"/>
                <a:gd name="T3" fmla="*/ 0 h 158"/>
                <a:gd name="T4" fmla="*/ 0 w 54"/>
                <a:gd name="T5" fmla="*/ 0 h 158"/>
                <a:gd name="T6" fmla="*/ 0 w 54"/>
                <a:gd name="T7" fmla="*/ 0 h 158"/>
                <a:gd name="T8" fmla="*/ 0 w 54"/>
                <a:gd name="T9" fmla="*/ 0 h 158"/>
                <a:gd name="T10" fmla="*/ 0 w 54"/>
                <a:gd name="T11" fmla="*/ 0 h 158"/>
                <a:gd name="T12" fmla="*/ 0 w 54"/>
                <a:gd name="T13" fmla="*/ 0 h 158"/>
                <a:gd name="T14" fmla="*/ 0 w 54"/>
                <a:gd name="T15" fmla="*/ 0 h 158"/>
                <a:gd name="T16" fmla="*/ 0 w 54"/>
                <a:gd name="T17" fmla="*/ 0 h 158"/>
                <a:gd name="T18" fmla="*/ 0 w 54"/>
                <a:gd name="T19" fmla="*/ 0 h 158"/>
                <a:gd name="T20" fmla="*/ 0 w 54"/>
                <a:gd name="T21" fmla="*/ 0 h 158"/>
                <a:gd name="T22" fmla="*/ 0 w 54"/>
                <a:gd name="T23" fmla="*/ 0 h 158"/>
                <a:gd name="T24" fmla="*/ 0 w 54"/>
                <a:gd name="T25" fmla="*/ 0 h 158"/>
                <a:gd name="T26" fmla="*/ 0 w 54"/>
                <a:gd name="T27" fmla="*/ 0 h 158"/>
                <a:gd name="T28" fmla="*/ 0 w 54"/>
                <a:gd name="T29" fmla="*/ 0 h 158"/>
                <a:gd name="T30" fmla="*/ 0 w 54"/>
                <a:gd name="T31" fmla="*/ 0 h 158"/>
                <a:gd name="T32" fmla="*/ 0 w 54"/>
                <a:gd name="T33" fmla="*/ 0 h 158"/>
                <a:gd name="T34" fmla="*/ 0 w 54"/>
                <a:gd name="T35" fmla="*/ 0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158"/>
                <a:gd name="T56" fmla="*/ 54 w 54"/>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158">
                  <a:moveTo>
                    <a:pt x="54" y="74"/>
                  </a:moveTo>
                  <a:lnTo>
                    <a:pt x="54" y="57"/>
                  </a:lnTo>
                  <a:lnTo>
                    <a:pt x="42" y="57"/>
                  </a:lnTo>
                  <a:lnTo>
                    <a:pt x="42" y="0"/>
                  </a:lnTo>
                  <a:lnTo>
                    <a:pt x="26" y="0"/>
                  </a:lnTo>
                  <a:lnTo>
                    <a:pt x="26" y="57"/>
                  </a:lnTo>
                  <a:lnTo>
                    <a:pt x="0" y="57"/>
                  </a:lnTo>
                  <a:lnTo>
                    <a:pt x="0" y="74"/>
                  </a:lnTo>
                  <a:lnTo>
                    <a:pt x="25" y="74"/>
                  </a:lnTo>
                  <a:lnTo>
                    <a:pt x="25" y="136"/>
                  </a:lnTo>
                  <a:lnTo>
                    <a:pt x="0" y="140"/>
                  </a:lnTo>
                  <a:lnTo>
                    <a:pt x="9" y="158"/>
                  </a:lnTo>
                  <a:lnTo>
                    <a:pt x="54" y="143"/>
                  </a:lnTo>
                  <a:lnTo>
                    <a:pt x="54" y="129"/>
                  </a:lnTo>
                  <a:lnTo>
                    <a:pt x="42" y="132"/>
                  </a:lnTo>
                  <a:lnTo>
                    <a:pt x="42" y="74"/>
                  </a:lnTo>
                  <a:lnTo>
                    <a:pt x="54" y="74"/>
                  </a:lnTo>
                  <a:close/>
                </a:path>
              </a:pathLst>
            </a:custGeom>
            <a:solidFill>
              <a:srgbClr val="000000"/>
            </a:solidFill>
            <a:ln w="9525">
              <a:noFill/>
              <a:round/>
              <a:headEnd/>
              <a:tailEnd/>
            </a:ln>
          </p:spPr>
          <p:txBody>
            <a:bodyPr/>
            <a:lstStyle/>
            <a:p>
              <a:endParaRPr lang="en-US" sz="1800"/>
            </a:p>
          </p:txBody>
        </p:sp>
        <p:sp>
          <p:nvSpPr>
            <p:cNvPr id="20541" name="Freeform 135"/>
            <p:cNvSpPr>
              <a:spLocks/>
            </p:cNvSpPr>
            <p:nvPr/>
          </p:nvSpPr>
          <p:spPr bwMode="auto">
            <a:xfrm>
              <a:off x="4899" y="472"/>
              <a:ext cx="2" cy="6"/>
            </a:xfrm>
            <a:custGeom>
              <a:avLst/>
              <a:gdLst>
                <a:gd name="T0" fmla="*/ 0 w 9"/>
                <a:gd name="T1" fmla="*/ 0 h 18"/>
                <a:gd name="T2" fmla="*/ 0 w 9"/>
                <a:gd name="T3" fmla="*/ 0 h 18"/>
                <a:gd name="T4" fmla="*/ 0 w 9"/>
                <a:gd name="T5" fmla="*/ 0 h 18"/>
                <a:gd name="T6" fmla="*/ 0 w 9"/>
                <a:gd name="T7" fmla="*/ 0 h 18"/>
                <a:gd name="T8" fmla="*/ 0 w 9"/>
                <a:gd name="T9" fmla="*/ 0 h 18"/>
                <a:gd name="T10" fmla="*/ 0 60000 65536"/>
                <a:gd name="T11" fmla="*/ 0 60000 65536"/>
                <a:gd name="T12" fmla="*/ 0 60000 65536"/>
                <a:gd name="T13" fmla="*/ 0 60000 65536"/>
                <a:gd name="T14" fmla="*/ 0 60000 65536"/>
                <a:gd name="T15" fmla="*/ 0 w 9"/>
                <a:gd name="T16" fmla="*/ 0 h 18"/>
                <a:gd name="T17" fmla="*/ 9 w 9"/>
                <a:gd name="T18" fmla="*/ 18 h 18"/>
              </a:gdLst>
              <a:ahLst/>
              <a:cxnLst>
                <a:cxn ang="T10">
                  <a:pos x="T0" y="T1"/>
                </a:cxn>
                <a:cxn ang="T11">
                  <a:pos x="T2" y="T3"/>
                </a:cxn>
                <a:cxn ang="T12">
                  <a:pos x="T4" y="T5"/>
                </a:cxn>
                <a:cxn ang="T13">
                  <a:pos x="T6" y="T7"/>
                </a:cxn>
                <a:cxn ang="T14">
                  <a:pos x="T8" y="T9"/>
                </a:cxn>
              </a:cxnLst>
              <a:rect l="T15" t="T16" r="T17" b="T18"/>
              <a:pathLst>
                <a:path w="9" h="18">
                  <a:moveTo>
                    <a:pt x="9" y="18"/>
                  </a:moveTo>
                  <a:lnTo>
                    <a:pt x="9" y="0"/>
                  </a:lnTo>
                  <a:lnTo>
                    <a:pt x="0" y="11"/>
                  </a:lnTo>
                  <a:lnTo>
                    <a:pt x="9" y="18"/>
                  </a:lnTo>
                  <a:close/>
                </a:path>
              </a:pathLst>
            </a:custGeom>
            <a:solidFill>
              <a:srgbClr val="000000"/>
            </a:solidFill>
            <a:ln w="9525">
              <a:noFill/>
              <a:round/>
              <a:headEnd/>
              <a:tailEnd/>
            </a:ln>
          </p:spPr>
          <p:txBody>
            <a:bodyPr/>
            <a:lstStyle/>
            <a:p>
              <a:endParaRPr lang="en-US" sz="1800"/>
            </a:p>
          </p:txBody>
        </p:sp>
        <p:sp>
          <p:nvSpPr>
            <p:cNvPr id="20542" name="Freeform 136"/>
            <p:cNvSpPr>
              <a:spLocks/>
            </p:cNvSpPr>
            <p:nvPr/>
          </p:nvSpPr>
          <p:spPr bwMode="auto">
            <a:xfrm>
              <a:off x="4973" y="429"/>
              <a:ext cx="58" cy="50"/>
            </a:xfrm>
            <a:custGeom>
              <a:avLst/>
              <a:gdLst>
                <a:gd name="T0" fmla="*/ 0 w 171"/>
                <a:gd name="T1" fmla="*/ 0 h 151"/>
                <a:gd name="T2" fmla="*/ 0 w 171"/>
                <a:gd name="T3" fmla="*/ 0 h 151"/>
                <a:gd name="T4" fmla="*/ 0 w 171"/>
                <a:gd name="T5" fmla="*/ 0 h 151"/>
                <a:gd name="T6" fmla="*/ 0 w 171"/>
                <a:gd name="T7" fmla="*/ 0 h 151"/>
                <a:gd name="T8" fmla="*/ 0 w 171"/>
                <a:gd name="T9" fmla="*/ 0 h 151"/>
                <a:gd name="T10" fmla="*/ 0 w 171"/>
                <a:gd name="T11" fmla="*/ 0 h 151"/>
                <a:gd name="T12" fmla="*/ 0 w 171"/>
                <a:gd name="T13" fmla="*/ 0 h 151"/>
                <a:gd name="T14" fmla="*/ 0 w 171"/>
                <a:gd name="T15" fmla="*/ 0 h 151"/>
                <a:gd name="T16" fmla="*/ 0 w 171"/>
                <a:gd name="T17" fmla="*/ 0 h 151"/>
                <a:gd name="T18" fmla="*/ 0 w 171"/>
                <a:gd name="T19" fmla="*/ 0 h 151"/>
                <a:gd name="T20" fmla="*/ 0 w 171"/>
                <a:gd name="T21" fmla="*/ 0 h 151"/>
                <a:gd name="T22" fmla="*/ 0 w 171"/>
                <a:gd name="T23" fmla="*/ 0 h 151"/>
                <a:gd name="T24" fmla="*/ 0 w 171"/>
                <a:gd name="T25" fmla="*/ 0 h 151"/>
                <a:gd name="T26" fmla="*/ 0 w 171"/>
                <a:gd name="T27" fmla="*/ 0 h 151"/>
                <a:gd name="T28" fmla="*/ 0 w 171"/>
                <a:gd name="T29" fmla="*/ 0 h 151"/>
                <a:gd name="T30" fmla="*/ 0 w 171"/>
                <a:gd name="T31" fmla="*/ 0 h 151"/>
                <a:gd name="T32" fmla="*/ 0 w 171"/>
                <a:gd name="T33" fmla="*/ 0 h 151"/>
                <a:gd name="T34" fmla="*/ 0 w 171"/>
                <a:gd name="T35" fmla="*/ 0 h 151"/>
                <a:gd name="T36" fmla="*/ 0 w 171"/>
                <a:gd name="T37" fmla="*/ 0 h 151"/>
                <a:gd name="T38" fmla="*/ 0 w 171"/>
                <a:gd name="T39" fmla="*/ 0 h 151"/>
                <a:gd name="T40" fmla="*/ 0 w 171"/>
                <a:gd name="T41" fmla="*/ 0 h 151"/>
                <a:gd name="T42" fmla="*/ 0 w 171"/>
                <a:gd name="T43" fmla="*/ 0 h 151"/>
                <a:gd name="T44" fmla="*/ 0 w 171"/>
                <a:gd name="T45" fmla="*/ 0 h 151"/>
                <a:gd name="T46" fmla="*/ 0 w 171"/>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1"/>
                <a:gd name="T73" fmla="*/ 0 h 151"/>
                <a:gd name="T74" fmla="*/ 171 w 171"/>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1" h="151">
                  <a:moveTo>
                    <a:pt x="77" y="0"/>
                  </a:moveTo>
                  <a:lnTo>
                    <a:pt x="77" y="23"/>
                  </a:lnTo>
                  <a:lnTo>
                    <a:pt x="0" y="23"/>
                  </a:lnTo>
                  <a:lnTo>
                    <a:pt x="0" y="134"/>
                  </a:lnTo>
                  <a:lnTo>
                    <a:pt x="18" y="134"/>
                  </a:lnTo>
                  <a:lnTo>
                    <a:pt x="18" y="40"/>
                  </a:lnTo>
                  <a:lnTo>
                    <a:pt x="77" y="40"/>
                  </a:lnTo>
                  <a:lnTo>
                    <a:pt x="77" y="151"/>
                  </a:lnTo>
                  <a:lnTo>
                    <a:pt x="93" y="151"/>
                  </a:lnTo>
                  <a:lnTo>
                    <a:pt x="93" y="40"/>
                  </a:lnTo>
                  <a:lnTo>
                    <a:pt x="153" y="40"/>
                  </a:lnTo>
                  <a:lnTo>
                    <a:pt x="153" y="96"/>
                  </a:lnTo>
                  <a:lnTo>
                    <a:pt x="151" y="109"/>
                  </a:lnTo>
                  <a:lnTo>
                    <a:pt x="133" y="115"/>
                  </a:lnTo>
                  <a:lnTo>
                    <a:pt x="116" y="115"/>
                  </a:lnTo>
                  <a:lnTo>
                    <a:pt x="123" y="134"/>
                  </a:lnTo>
                  <a:lnTo>
                    <a:pt x="136" y="134"/>
                  </a:lnTo>
                  <a:lnTo>
                    <a:pt x="162" y="127"/>
                  </a:lnTo>
                  <a:lnTo>
                    <a:pt x="171" y="104"/>
                  </a:lnTo>
                  <a:lnTo>
                    <a:pt x="171" y="23"/>
                  </a:lnTo>
                  <a:lnTo>
                    <a:pt x="93" y="23"/>
                  </a:lnTo>
                  <a:lnTo>
                    <a:pt x="93" y="0"/>
                  </a:lnTo>
                  <a:lnTo>
                    <a:pt x="77" y="0"/>
                  </a:lnTo>
                  <a:close/>
                </a:path>
              </a:pathLst>
            </a:custGeom>
            <a:solidFill>
              <a:srgbClr val="000000"/>
            </a:solidFill>
            <a:ln w="9525">
              <a:noFill/>
              <a:round/>
              <a:headEnd/>
              <a:tailEnd/>
            </a:ln>
          </p:spPr>
          <p:txBody>
            <a:bodyPr/>
            <a:lstStyle/>
            <a:p>
              <a:endParaRPr lang="en-US" sz="1800"/>
            </a:p>
          </p:txBody>
        </p:sp>
        <p:sp>
          <p:nvSpPr>
            <p:cNvPr id="20543" name="Freeform 137"/>
            <p:cNvSpPr>
              <a:spLocks/>
            </p:cNvSpPr>
            <p:nvPr/>
          </p:nvSpPr>
          <p:spPr bwMode="auto">
            <a:xfrm>
              <a:off x="4967" y="421"/>
              <a:ext cx="70" cy="6"/>
            </a:xfrm>
            <a:custGeom>
              <a:avLst/>
              <a:gdLst>
                <a:gd name="T0" fmla="*/ 0 w 209"/>
                <a:gd name="T1" fmla="*/ 0 h 18"/>
                <a:gd name="T2" fmla="*/ 0 w 209"/>
                <a:gd name="T3" fmla="*/ 0 h 18"/>
                <a:gd name="T4" fmla="*/ 0 w 209"/>
                <a:gd name="T5" fmla="*/ 0 h 18"/>
                <a:gd name="T6" fmla="*/ 0 w 209"/>
                <a:gd name="T7" fmla="*/ 0 h 18"/>
                <a:gd name="T8" fmla="*/ 0 w 209"/>
                <a:gd name="T9" fmla="*/ 0 h 18"/>
                <a:gd name="T10" fmla="*/ 0 w 209"/>
                <a:gd name="T11" fmla="*/ 0 h 18"/>
                <a:gd name="T12" fmla="*/ 0 w 209"/>
                <a:gd name="T13" fmla="*/ 0 h 18"/>
                <a:gd name="T14" fmla="*/ 0 w 209"/>
                <a:gd name="T15" fmla="*/ 0 h 18"/>
                <a:gd name="T16" fmla="*/ 0 w 209"/>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9"/>
                <a:gd name="T28" fmla="*/ 0 h 18"/>
                <a:gd name="T29" fmla="*/ 209 w 209"/>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9" h="18">
                  <a:moveTo>
                    <a:pt x="112" y="18"/>
                  </a:moveTo>
                  <a:lnTo>
                    <a:pt x="209" y="18"/>
                  </a:lnTo>
                  <a:lnTo>
                    <a:pt x="209" y="0"/>
                  </a:lnTo>
                  <a:lnTo>
                    <a:pt x="111" y="0"/>
                  </a:lnTo>
                  <a:lnTo>
                    <a:pt x="95" y="0"/>
                  </a:lnTo>
                  <a:lnTo>
                    <a:pt x="0" y="0"/>
                  </a:lnTo>
                  <a:lnTo>
                    <a:pt x="0" y="18"/>
                  </a:lnTo>
                  <a:lnTo>
                    <a:pt x="112" y="18"/>
                  </a:lnTo>
                  <a:close/>
                </a:path>
              </a:pathLst>
            </a:custGeom>
            <a:solidFill>
              <a:srgbClr val="000000"/>
            </a:solidFill>
            <a:ln w="9525">
              <a:noFill/>
              <a:round/>
              <a:headEnd/>
              <a:tailEnd/>
            </a:ln>
          </p:spPr>
          <p:txBody>
            <a:bodyPr/>
            <a:lstStyle/>
            <a:p>
              <a:endParaRPr lang="en-US" sz="1800"/>
            </a:p>
          </p:txBody>
        </p:sp>
        <p:sp>
          <p:nvSpPr>
            <p:cNvPr id="20544" name="Freeform 138"/>
            <p:cNvSpPr>
              <a:spLocks/>
            </p:cNvSpPr>
            <p:nvPr/>
          </p:nvSpPr>
          <p:spPr bwMode="auto">
            <a:xfrm>
              <a:off x="4995" y="409"/>
              <a:ext cx="10" cy="10"/>
            </a:xfrm>
            <a:custGeom>
              <a:avLst/>
              <a:gdLst>
                <a:gd name="T0" fmla="*/ 0 w 32"/>
                <a:gd name="T1" fmla="*/ 0 h 30"/>
                <a:gd name="T2" fmla="*/ 0 w 32"/>
                <a:gd name="T3" fmla="*/ 0 h 30"/>
                <a:gd name="T4" fmla="*/ 0 w 32"/>
                <a:gd name="T5" fmla="*/ 0 h 30"/>
                <a:gd name="T6" fmla="*/ 0 w 32"/>
                <a:gd name="T7" fmla="*/ 0 h 30"/>
                <a:gd name="T8" fmla="*/ 0 w 32"/>
                <a:gd name="T9" fmla="*/ 0 h 30"/>
                <a:gd name="T10" fmla="*/ 0 w 32"/>
                <a:gd name="T11" fmla="*/ 0 h 30"/>
                <a:gd name="T12" fmla="*/ 0 60000 65536"/>
                <a:gd name="T13" fmla="*/ 0 60000 65536"/>
                <a:gd name="T14" fmla="*/ 0 60000 65536"/>
                <a:gd name="T15" fmla="*/ 0 60000 65536"/>
                <a:gd name="T16" fmla="*/ 0 60000 65536"/>
                <a:gd name="T17" fmla="*/ 0 60000 65536"/>
                <a:gd name="T18" fmla="*/ 0 w 32"/>
                <a:gd name="T19" fmla="*/ 0 h 30"/>
                <a:gd name="T20" fmla="*/ 32 w 32"/>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2" h="30">
                  <a:moveTo>
                    <a:pt x="32" y="24"/>
                  </a:moveTo>
                  <a:lnTo>
                    <a:pt x="18" y="0"/>
                  </a:lnTo>
                  <a:lnTo>
                    <a:pt x="0" y="4"/>
                  </a:lnTo>
                  <a:lnTo>
                    <a:pt x="15" y="30"/>
                  </a:lnTo>
                  <a:lnTo>
                    <a:pt x="32" y="24"/>
                  </a:lnTo>
                  <a:close/>
                </a:path>
              </a:pathLst>
            </a:custGeom>
            <a:solidFill>
              <a:srgbClr val="000000"/>
            </a:solidFill>
            <a:ln w="9525">
              <a:noFill/>
              <a:round/>
              <a:headEnd/>
              <a:tailEnd/>
            </a:ln>
          </p:spPr>
          <p:txBody>
            <a:bodyPr/>
            <a:lstStyle/>
            <a:p>
              <a:endParaRPr lang="en-US" sz="1800"/>
            </a:p>
          </p:txBody>
        </p:sp>
        <p:sp>
          <p:nvSpPr>
            <p:cNvPr id="20545" name="Freeform 139"/>
            <p:cNvSpPr>
              <a:spLocks/>
            </p:cNvSpPr>
            <p:nvPr/>
          </p:nvSpPr>
          <p:spPr bwMode="auto">
            <a:xfrm>
              <a:off x="4843" y="465"/>
              <a:ext cx="25" cy="14"/>
            </a:xfrm>
            <a:custGeom>
              <a:avLst/>
              <a:gdLst>
                <a:gd name="T0" fmla="*/ 0 w 73"/>
                <a:gd name="T1" fmla="*/ 0 h 42"/>
                <a:gd name="T2" fmla="*/ 0 w 73"/>
                <a:gd name="T3" fmla="*/ 0 h 42"/>
                <a:gd name="T4" fmla="*/ 0 w 73"/>
                <a:gd name="T5" fmla="*/ 0 h 42"/>
                <a:gd name="T6" fmla="*/ 0 w 73"/>
                <a:gd name="T7" fmla="*/ 0 h 42"/>
                <a:gd name="T8" fmla="*/ 0 w 73"/>
                <a:gd name="T9" fmla="*/ 0 h 42"/>
                <a:gd name="T10" fmla="*/ 0 w 73"/>
                <a:gd name="T11" fmla="*/ 0 h 42"/>
                <a:gd name="T12" fmla="*/ 0 w 73"/>
                <a:gd name="T13" fmla="*/ 0 h 42"/>
                <a:gd name="T14" fmla="*/ 0 w 73"/>
                <a:gd name="T15" fmla="*/ 0 h 42"/>
                <a:gd name="T16" fmla="*/ 0 w 73"/>
                <a:gd name="T17" fmla="*/ 0 h 42"/>
                <a:gd name="T18" fmla="*/ 0 w 73"/>
                <a:gd name="T19" fmla="*/ 0 h 42"/>
                <a:gd name="T20" fmla="*/ 0 w 73"/>
                <a:gd name="T21" fmla="*/ 0 h 42"/>
                <a:gd name="T22" fmla="*/ 0 w 73"/>
                <a:gd name="T23" fmla="*/ 0 h 42"/>
                <a:gd name="T24" fmla="*/ 0 w 73"/>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
                <a:gd name="T40" fmla="*/ 0 h 42"/>
                <a:gd name="T41" fmla="*/ 73 w 73"/>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 h="42">
                  <a:moveTo>
                    <a:pt x="0" y="26"/>
                  </a:moveTo>
                  <a:lnTo>
                    <a:pt x="0" y="42"/>
                  </a:lnTo>
                  <a:lnTo>
                    <a:pt x="45" y="42"/>
                  </a:lnTo>
                  <a:lnTo>
                    <a:pt x="61" y="35"/>
                  </a:lnTo>
                  <a:lnTo>
                    <a:pt x="68" y="26"/>
                  </a:lnTo>
                  <a:lnTo>
                    <a:pt x="71" y="16"/>
                  </a:lnTo>
                  <a:lnTo>
                    <a:pt x="73" y="6"/>
                  </a:lnTo>
                  <a:lnTo>
                    <a:pt x="55" y="0"/>
                  </a:lnTo>
                  <a:lnTo>
                    <a:pt x="52" y="13"/>
                  </a:lnTo>
                  <a:lnTo>
                    <a:pt x="50" y="22"/>
                  </a:lnTo>
                  <a:lnTo>
                    <a:pt x="38" y="26"/>
                  </a:lnTo>
                  <a:lnTo>
                    <a:pt x="0" y="26"/>
                  </a:lnTo>
                  <a:close/>
                </a:path>
              </a:pathLst>
            </a:custGeom>
            <a:solidFill>
              <a:srgbClr val="000000"/>
            </a:solidFill>
            <a:ln w="9525">
              <a:noFill/>
              <a:round/>
              <a:headEnd/>
              <a:tailEnd/>
            </a:ln>
          </p:spPr>
          <p:txBody>
            <a:bodyPr/>
            <a:lstStyle/>
            <a:p>
              <a:endParaRPr lang="en-US" sz="1800"/>
            </a:p>
          </p:txBody>
        </p:sp>
        <p:sp>
          <p:nvSpPr>
            <p:cNvPr id="20546" name="Freeform 140"/>
            <p:cNvSpPr>
              <a:spLocks/>
            </p:cNvSpPr>
            <p:nvPr/>
          </p:nvSpPr>
          <p:spPr bwMode="auto">
            <a:xfrm>
              <a:off x="4843" y="409"/>
              <a:ext cx="28" cy="56"/>
            </a:xfrm>
            <a:custGeom>
              <a:avLst/>
              <a:gdLst>
                <a:gd name="T0" fmla="*/ 0 w 84"/>
                <a:gd name="T1" fmla="*/ 0 h 168"/>
                <a:gd name="T2" fmla="*/ 0 w 84"/>
                <a:gd name="T3" fmla="*/ 0 h 168"/>
                <a:gd name="T4" fmla="*/ 0 w 84"/>
                <a:gd name="T5" fmla="*/ 0 h 168"/>
                <a:gd name="T6" fmla="*/ 0 w 84"/>
                <a:gd name="T7" fmla="*/ 0 h 168"/>
                <a:gd name="T8" fmla="*/ 0 w 84"/>
                <a:gd name="T9" fmla="*/ 0 h 168"/>
                <a:gd name="T10" fmla="*/ 0 w 84"/>
                <a:gd name="T11" fmla="*/ 0 h 168"/>
                <a:gd name="T12" fmla="*/ 0 w 84"/>
                <a:gd name="T13" fmla="*/ 0 h 168"/>
                <a:gd name="T14" fmla="*/ 0 w 84"/>
                <a:gd name="T15" fmla="*/ 0 h 168"/>
                <a:gd name="T16" fmla="*/ 0 w 84"/>
                <a:gd name="T17" fmla="*/ 0 h 168"/>
                <a:gd name="T18" fmla="*/ 0 w 84"/>
                <a:gd name="T19" fmla="*/ 0 h 168"/>
                <a:gd name="T20" fmla="*/ 0 w 84"/>
                <a:gd name="T21" fmla="*/ 0 h 168"/>
                <a:gd name="T22" fmla="*/ 0 w 84"/>
                <a:gd name="T23" fmla="*/ 0 h 168"/>
                <a:gd name="T24" fmla="*/ 0 w 84"/>
                <a:gd name="T25" fmla="*/ 0 h 168"/>
                <a:gd name="T26" fmla="*/ 0 w 84"/>
                <a:gd name="T27" fmla="*/ 0 h 168"/>
                <a:gd name="T28" fmla="*/ 0 w 84"/>
                <a:gd name="T29" fmla="*/ 0 h 168"/>
                <a:gd name="T30" fmla="*/ 0 w 84"/>
                <a:gd name="T31" fmla="*/ 0 h 168"/>
                <a:gd name="T32" fmla="*/ 0 w 84"/>
                <a:gd name="T33" fmla="*/ 0 h 168"/>
                <a:gd name="T34" fmla="*/ 0 w 84"/>
                <a:gd name="T35" fmla="*/ 0 h 168"/>
                <a:gd name="T36" fmla="*/ 0 w 84"/>
                <a:gd name="T37" fmla="*/ 0 h 168"/>
                <a:gd name="T38" fmla="*/ 0 w 84"/>
                <a:gd name="T39" fmla="*/ 0 h 168"/>
                <a:gd name="T40" fmla="*/ 0 w 84"/>
                <a:gd name="T41" fmla="*/ 0 h 168"/>
                <a:gd name="T42" fmla="*/ 0 w 84"/>
                <a:gd name="T43" fmla="*/ 0 h 168"/>
                <a:gd name="T44" fmla="*/ 0 w 84"/>
                <a:gd name="T45" fmla="*/ 0 h 168"/>
                <a:gd name="T46" fmla="*/ 0 w 84"/>
                <a:gd name="T47" fmla="*/ 0 h 168"/>
                <a:gd name="T48" fmla="*/ 0 w 84"/>
                <a:gd name="T49" fmla="*/ 0 h 168"/>
                <a:gd name="T50" fmla="*/ 0 w 84"/>
                <a:gd name="T51" fmla="*/ 0 h 168"/>
                <a:gd name="T52" fmla="*/ 0 w 84"/>
                <a:gd name="T53" fmla="*/ 0 h 168"/>
                <a:gd name="T54" fmla="*/ 0 w 84"/>
                <a:gd name="T55" fmla="*/ 0 h 168"/>
                <a:gd name="T56" fmla="*/ 0 w 84"/>
                <a:gd name="T57" fmla="*/ 0 h 168"/>
                <a:gd name="T58" fmla="*/ 0 w 84"/>
                <a:gd name="T59" fmla="*/ 0 h 168"/>
                <a:gd name="T60" fmla="*/ 0 w 84"/>
                <a:gd name="T61" fmla="*/ 0 h 168"/>
                <a:gd name="T62" fmla="*/ 0 w 84"/>
                <a:gd name="T63" fmla="*/ 0 h 168"/>
                <a:gd name="T64" fmla="*/ 0 w 84"/>
                <a:gd name="T65" fmla="*/ 0 h 168"/>
                <a:gd name="T66" fmla="*/ 0 w 84"/>
                <a:gd name="T67" fmla="*/ 0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4"/>
                <a:gd name="T103" fmla="*/ 0 h 168"/>
                <a:gd name="T104" fmla="*/ 84 w 84"/>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4" h="168">
                  <a:moveTo>
                    <a:pt x="0" y="150"/>
                  </a:moveTo>
                  <a:lnTo>
                    <a:pt x="0" y="168"/>
                  </a:lnTo>
                  <a:lnTo>
                    <a:pt x="42" y="168"/>
                  </a:lnTo>
                  <a:lnTo>
                    <a:pt x="42" y="116"/>
                  </a:lnTo>
                  <a:lnTo>
                    <a:pt x="58" y="127"/>
                  </a:lnTo>
                  <a:lnTo>
                    <a:pt x="70" y="134"/>
                  </a:lnTo>
                  <a:lnTo>
                    <a:pt x="84" y="117"/>
                  </a:lnTo>
                  <a:lnTo>
                    <a:pt x="63" y="107"/>
                  </a:lnTo>
                  <a:lnTo>
                    <a:pt x="42" y="88"/>
                  </a:lnTo>
                  <a:lnTo>
                    <a:pt x="78" y="88"/>
                  </a:lnTo>
                  <a:lnTo>
                    <a:pt x="78" y="71"/>
                  </a:lnTo>
                  <a:lnTo>
                    <a:pt x="35" y="71"/>
                  </a:lnTo>
                  <a:lnTo>
                    <a:pt x="35" y="46"/>
                  </a:lnTo>
                  <a:lnTo>
                    <a:pt x="73" y="46"/>
                  </a:lnTo>
                  <a:lnTo>
                    <a:pt x="73" y="29"/>
                  </a:lnTo>
                  <a:lnTo>
                    <a:pt x="35" y="29"/>
                  </a:lnTo>
                  <a:lnTo>
                    <a:pt x="34" y="0"/>
                  </a:lnTo>
                  <a:lnTo>
                    <a:pt x="18" y="0"/>
                  </a:lnTo>
                  <a:lnTo>
                    <a:pt x="18" y="29"/>
                  </a:lnTo>
                  <a:lnTo>
                    <a:pt x="0" y="29"/>
                  </a:lnTo>
                  <a:lnTo>
                    <a:pt x="0" y="46"/>
                  </a:lnTo>
                  <a:lnTo>
                    <a:pt x="18" y="46"/>
                  </a:lnTo>
                  <a:lnTo>
                    <a:pt x="18" y="71"/>
                  </a:lnTo>
                  <a:lnTo>
                    <a:pt x="0" y="71"/>
                  </a:lnTo>
                  <a:lnTo>
                    <a:pt x="0" y="88"/>
                  </a:lnTo>
                  <a:lnTo>
                    <a:pt x="21" y="88"/>
                  </a:lnTo>
                  <a:lnTo>
                    <a:pt x="29" y="98"/>
                  </a:lnTo>
                  <a:lnTo>
                    <a:pt x="42" y="113"/>
                  </a:lnTo>
                  <a:lnTo>
                    <a:pt x="0" y="113"/>
                  </a:lnTo>
                  <a:lnTo>
                    <a:pt x="0" y="127"/>
                  </a:lnTo>
                  <a:lnTo>
                    <a:pt x="26" y="127"/>
                  </a:lnTo>
                  <a:lnTo>
                    <a:pt x="26" y="150"/>
                  </a:lnTo>
                  <a:lnTo>
                    <a:pt x="0" y="150"/>
                  </a:lnTo>
                  <a:close/>
                </a:path>
              </a:pathLst>
            </a:custGeom>
            <a:solidFill>
              <a:srgbClr val="000000"/>
            </a:solidFill>
            <a:ln w="9525">
              <a:noFill/>
              <a:round/>
              <a:headEnd/>
              <a:tailEnd/>
            </a:ln>
          </p:spPr>
          <p:txBody>
            <a:bodyPr/>
            <a:lstStyle/>
            <a:p>
              <a:endParaRPr lang="en-US" sz="1800"/>
            </a:p>
          </p:txBody>
        </p:sp>
        <p:sp>
          <p:nvSpPr>
            <p:cNvPr id="20547" name="Freeform 141"/>
            <p:cNvSpPr>
              <a:spLocks/>
            </p:cNvSpPr>
            <p:nvPr/>
          </p:nvSpPr>
          <p:spPr bwMode="auto">
            <a:xfrm>
              <a:off x="4817" y="409"/>
              <a:ext cx="26" cy="70"/>
            </a:xfrm>
            <a:custGeom>
              <a:avLst/>
              <a:gdLst>
                <a:gd name="T0" fmla="*/ 0 w 78"/>
                <a:gd name="T1" fmla="*/ 0 h 209"/>
                <a:gd name="T2" fmla="*/ 0 w 78"/>
                <a:gd name="T3" fmla="*/ 0 h 209"/>
                <a:gd name="T4" fmla="*/ 0 w 78"/>
                <a:gd name="T5" fmla="*/ 0 h 209"/>
                <a:gd name="T6" fmla="*/ 0 w 78"/>
                <a:gd name="T7" fmla="*/ 0 h 209"/>
                <a:gd name="T8" fmla="*/ 0 w 78"/>
                <a:gd name="T9" fmla="*/ 0 h 209"/>
                <a:gd name="T10" fmla="*/ 0 w 78"/>
                <a:gd name="T11" fmla="*/ 0 h 209"/>
                <a:gd name="T12" fmla="*/ 0 w 78"/>
                <a:gd name="T13" fmla="*/ 0 h 209"/>
                <a:gd name="T14" fmla="*/ 0 w 78"/>
                <a:gd name="T15" fmla="*/ 0 h 209"/>
                <a:gd name="T16" fmla="*/ 0 w 78"/>
                <a:gd name="T17" fmla="*/ 0 h 209"/>
                <a:gd name="T18" fmla="*/ 0 w 78"/>
                <a:gd name="T19" fmla="*/ 0 h 209"/>
                <a:gd name="T20" fmla="*/ 0 w 78"/>
                <a:gd name="T21" fmla="*/ 0 h 209"/>
                <a:gd name="T22" fmla="*/ 0 w 78"/>
                <a:gd name="T23" fmla="*/ 0 h 209"/>
                <a:gd name="T24" fmla="*/ 0 w 78"/>
                <a:gd name="T25" fmla="*/ 0 h 209"/>
                <a:gd name="T26" fmla="*/ 0 w 78"/>
                <a:gd name="T27" fmla="*/ 0 h 209"/>
                <a:gd name="T28" fmla="*/ 0 w 78"/>
                <a:gd name="T29" fmla="*/ 0 h 209"/>
                <a:gd name="T30" fmla="*/ 0 w 78"/>
                <a:gd name="T31" fmla="*/ 0 h 209"/>
                <a:gd name="T32" fmla="*/ 0 w 78"/>
                <a:gd name="T33" fmla="*/ 0 h 209"/>
                <a:gd name="T34" fmla="*/ 0 w 78"/>
                <a:gd name="T35" fmla="*/ 0 h 209"/>
                <a:gd name="T36" fmla="*/ 0 w 78"/>
                <a:gd name="T37" fmla="*/ 0 h 209"/>
                <a:gd name="T38" fmla="*/ 0 w 78"/>
                <a:gd name="T39" fmla="*/ 0 h 209"/>
                <a:gd name="T40" fmla="*/ 0 w 78"/>
                <a:gd name="T41" fmla="*/ 0 h 209"/>
                <a:gd name="T42" fmla="*/ 0 w 78"/>
                <a:gd name="T43" fmla="*/ 0 h 209"/>
                <a:gd name="T44" fmla="*/ 0 w 78"/>
                <a:gd name="T45" fmla="*/ 0 h 209"/>
                <a:gd name="T46" fmla="*/ 0 w 78"/>
                <a:gd name="T47" fmla="*/ 0 h 209"/>
                <a:gd name="T48" fmla="*/ 0 w 78"/>
                <a:gd name="T49" fmla="*/ 0 h 209"/>
                <a:gd name="T50" fmla="*/ 0 w 78"/>
                <a:gd name="T51" fmla="*/ 0 h 209"/>
                <a:gd name="T52" fmla="*/ 0 w 78"/>
                <a:gd name="T53" fmla="*/ 0 h 209"/>
                <a:gd name="T54" fmla="*/ 0 w 78"/>
                <a:gd name="T55" fmla="*/ 0 h 209"/>
                <a:gd name="T56" fmla="*/ 0 w 78"/>
                <a:gd name="T57" fmla="*/ 0 h 209"/>
                <a:gd name="T58" fmla="*/ 0 w 78"/>
                <a:gd name="T59" fmla="*/ 0 h 209"/>
                <a:gd name="T60" fmla="*/ 0 w 78"/>
                <a:gd name="T61" fmla="*/ 0 h 209"/>
                <a:gd name="T62" fmla="*/ 0 w 78"/>
                <a:gd name="T63" fmla="*/ 0 h 209"/>
                <a:gd name="T64" fmla="*/ 0 w 78"/>
                <a:gd name="T65" fmla="*/ 0 h 209"/>
                <a:gd name="T66" fmla="*/ 0 w 78"/>
                <a:gd name="T67" fmla="*/ 0 h 209"/>
                <a:gd name="T68" fmla="*/ 0 w 78"/>
                <a:gd name="T69" fmla="*/ 0 h 209"/>
                <a:gd name="T70" fmla="*/ 0 w 78"/>
                <a:gd name="T71" fmla="*/ 0 h 209"/>
                <a:gd name="T72" fmla="*/ 0 w 78"/>
                <a:gd name="T73" fmla="*/ 0 h 209"/>
                <a:gd name="T74" fmla="*/ 0 w 78"/>
                <a:gd name="T75" fmla="*/ 0 h 209"/>
                <a:gd name="T76" fmla="*/ 0 w 78"/>
                <a:gd name="T77" fmla="*/ 0 h 209"/>
                <a:gd name="T78" fmla="*/ 0 w 78"/>
                <a:gd name="T79" fmla="*/ 0 h 209"/>
                <a:gd name="T80" fmla="*/ 0 w 78"/>
                <a:gd name="T81" fmla="*/ 0 h 209"/>
                <a:gd name="T82" fmla="*/ 0 w 78"/>
                <a:gd name="T83" fmla="*/ 0 h 209"/>
                <a:gd name="T84" fmla="*/ 0 w 78"/>
                <a:gd name="T85" fmla="*/ 0 h 2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
                <a:gd name="T130" fmla="*/ 0 h 209"/>
                <a:gd name="T131" fmla="*/ 78 w 78"/>
                <a:gd name="T132" fmla="*/ 209 h 2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 h="209">
                  <a:moveTo>
                    <a:pt x="78" y="44"/>
                  </a:moveTo>
                  <a:lnTo>
                    <a:pt x="78" y="27"/>
                  </a:lnTo>
                  <a:lnTo>
                    <a:pt x="63" y="27"/>
                  </a:lnTo>
                  <a:lnTo>
                    <a:pt x="63" y="0"/>
                  </a:lnTo>
                  <a:lnTo>
                    <a:pt x="45" y="0"/>
                  </a:lnTo>
                  <a:lnTo>
                    <a:pt x="45" y="27"/>
                  </a:lnTo>
                  <a:lnTo>
                    <a:pt x="11" y="27"/>
                  </a:lnTo>
                  <a:lnTo>
                    <a:pt x="11" y="44"/>
                  </a:lnTo>
                  <a:lnTo>
                    <a:pt x="45" y="44"/>
                  </a:lnTo>
                  <a:lnTo>
                    <a:pt x="45" y="69"/>
                  </a:lnTo>
                  <a:lnTo>
                    <a:pt x="9" y="69"/>
                  </a:lnTo>
                  <a:lnTo>
                    <a:pt x="9" y="86"/>
                  </a:lnTo>
                  <a:lnTo>
                    <a:pt x="42" y="86"/>
                  </a:lnTo>
                  <a:lnTo>
                    <a:pt x="21" y="105"/>
                  </a:lnTo>
                  <a:lnTo>
                    <a:pt x="0" y="116"/>
                  </a:lnTo>
                  <a:lnTo>
                    <a:pt x="0" y="122"/>
                  </a:lnTo>
                  <a:lnTo>
                    <a:pt x="12" y="132"/>
                  </a:lnTo>
                  <a:lnTo>
                    <a:pt x="24" y="125"/>
                  </a:lnTo>
                  <a:lnTo>
                    <a:pt x="35" y="116"/>
                  </a:lnTo>
                  <a:lnTo>
                    <a:pt x="35" y="190"/>
                  </a:lnTo>
                  <a:lnTo>
                    <a:pt x="41" y="202"/>
                  </a:lnTo>
                  <a:lnTo>
                    <a:pt x="54" y="209"/>
                  </a:lnTo>
                  <a:lnTo>
                    <a:pt x="78" y="209"/>
                  </a:lnTo>
                  <a:lnTo>
                    <a:pt x="78" y="193"/>
                  </a:lnTo>
                  <a:lnTo>
                    <a:pt x="63" y="193"/>
                  </a:lnTo>
                  <a:lnTo>
                    <a:pt x="55" y="189"/>
                  </a:lnTo>
                  <a:lnTo>
                    <a:pt x="51" y="177"/>
                  </a:lnTo>
                  <a:lnTo>
                    <a:pt x="51" y="166"/>
                  </a:lnTo>
                  <a:lnTo>
                    <a:pt x="78" y="166"/>
                  </a:lnTo>
                  <a:lnTo>
                    <a:pt x="78" y="148"/>
                  </a:lnTo>
                  <a:lnTo>
                    <a:pt x="51" y="148"/>
                  </a:lnTo>
                  <a:lnTo>
                    <a:pt x="51" y="125"/>
                  </a:lnTo>
                  <a:lnTo>
                    <a:pt x="78" y="125"/>
                  </a:lnTo>
                  <a:lnTo>
                    <a:pt x="78" y="111"/>
                  </a:lnTo>
                  <a:lnTo>
                    <a:pt x="44" y="111"/>
                  </a:lnTo>
                  <a:lnTo>
                    <a:pt x="54" y="96"/>
                  </a:lnTo>
                  <a:lnTo>
                    <a:pt x="63" y="86"/>
                  </a:lnTo>
                  <a:lnTo>
                    <a:pt x="78" y="86"/>
                  </a:lnTo>
                  <a:lnTo>
                    <a:pt x="78" y="69"/>
                  </a:lnTo>
                  <a:lnTo>
                    <a:pt x="63" y="69"/>
                  </a:lnTo>
                  <a:lnTo>
                    <a:pt x="63" y="44"/>
                  </a:lnTo>
                  <a:lnTo>
                    <a:pt x="78" y="44"/>
                  </a:lnTo>
                  <a:close/>
                </a:path>
              </a:pathLst>
            </a:custGeom>
            <a:solidFill>
              <a:srgbClr val="000000"/>
            </a:solidFill>
            <a:ln w="9525">
              <a:noFill/>
              <a:round/>
              <a:headEnd/>
              <a:tailEnd/>
            </a:ln>
          </p:spPr>
          <p:txBody>
            <a:bodyPr/>
            <a:lstStyle/>
            <a:p>
              <a:endParaRPr lang="en-US" sz="1800"/>
            </a:p>
          </p:txBody>
        </p:sp>
        <p:sp>
          <p:nvSpPr>
            <p:cNvPr id="20548" name="Freeform 142"/>
            <p:cNvSpPr>
              <a:spLocks/>
            </p:cNvSpPr>
            <p:nvPr/>
          </p:nvSpPr>
          <p:spPr bwMode="auto">
            <a:xfrm>
              <a:off x="4817" y="448"/>
              <a:ext cx="2" cy="2"/>
            </a:xfrm>
            <a:custGeom>
              <a:avLst/>
              <a:gdLst>
                <a:gd name="T0" fmla="*/ 2097152 w 1"/>
                <a:gd name="T1" fmla="*/ 0 h 6"/>
                <a:gd name="T2" fmla="*/ 2097152 w 1"/>
                <a:gd name="T3" fmla="*/ 0 h 6"/>
                <a:gd name="T4" fmla="*/ 0 w 1"/>
                <a:gd name="T5" fmla="*/ 0 h 6"/>
                <a:gd name="T6" fmla="*/ 0 w 1"/>
                <a:gd name="T7" fmla="*/ 0 h 6"/>
                <a:gd name="T8" fmla="*/ 2097152 w 1"/>
                <a:gd name="T9" fmla="*/ 0 h 6"/>
                <a:gd name="T10" fmla="*/ 2097152 w 1"/>
                <a:gd name="T11" fmla="*/ 0 h 6"/>
                <a:gd name="T12" fmla="*/ 0 60000 65536"/>
                <a:gd name="T13" fmla="*/ 0 60000 65536"/>
                <a:gd name="T14" fmla="*/ 0 60000 65536"/>
                <a:gd name="T15" fmla="*/ 0 60000 65536"/>
                <a:gd name="T16" fmla="*/ 0 60000 65536"/>
                <a:gd name="T17" fmla="*/ 0 60000 65536"/>
                <a:gd name="T18" fmla="*/ 0 w 1"/>
                <a:gd name="T19" fmla="*/ 0 h 6"/>
                <a:gd name="T20" fmla="*/ 1 w 1"/>
                <a:gd name="T21" fmla="*/ 6 h 6"/>
              </a:gdLst>
              <a:ahLst/>
              <a:cxnLst>
                <a:cxn ang="T12">
                  <a:pos x="T0" y="T1"/>
                </a:cxn>
                <a:cxn ang="T13">
                  <a:pos x="T2" y="T3"/>
                </a:cxn>
                <a:cxn ang="T14">
                  <a:pos x="T4" y="T5"/>
                </a:cxn>
                <a:cxn ang="T15">
                  <a:pos x="T6" y="T7"/>
                </a:cxn>
                <a:cxn ang="T16">
                  <a:pos x="T8" y="T9"/>
                </a:cxn>
                <a:cxn ang="T17">
                  <a:pos x="T10" y="T11"/>
                </a:cxn>
              </a:cxnLst>
              <a:rect l="T18" t="T19" r="T20" b="T21"/>
              <a:pathLst>
                <a:path w="1" h="6">
                  <a:moveTo>
                    <a:pt x="1" y="6"/>
                  </a:moveTo>
                  <a:lnTo>
                    <a:pt x="1" y="0"/>
                  </a:lnTo>
                  <a:lnTo>
                    <a:pt x="0" y="3"/>
                  </a:lnTo>
                  <a:lnTo>
                    <a:pt x="0" y="5"/>
                  </a:lnTo>
                  <a:lnTo>
                    <a:pt x="1" y="6"/>
                  </a:lnTo>
                  <a:close/>
                </a:path>
              </a:pathLst>
            </a:custGeom>
            <a:solidFill>
              <a:srgbClr val="000000"/>
            </a:solidFill>
            <a:ln w="9525">
              <a:noFill/>
              <a:round/>
              <a:headEnd/>
              <a:tailEnd/>
            </a:ln>
          </p:spPr>
          <p:txBody>
            <a:bodyPr/>
            <a:lstStyle/>
            <a:p>
              <a:endParaRPr lang="en-US" sz="1800"/>
            </a:p>
          </p:txBody>
        </p:sp>
        <p:sp>
          <p:nvSpPr>
            <p:cNvPr id="20549" name="Freeform 143"/>
            <p:cNvSpPr>
              <a:spLocks/>
            </p:cNvSpPr>
            <p:nvPr/>
          </p:nvSpPr>
          <p:spPr bwMode="auto">
            <a:xfrm>
              <a:off x="4817" y="455"/>
              <a:ext cx="2" cy="4"/>
            </a:xfrm>
            <a:custGeom>
              <a:avLst/>
              <a:gdLst>
                <a:gd name="T0" fmla="*/ 2097152 w 1"/>
                <a:gd name="T1" fmla="*/ 0 h 11"/>
                <a:gd name="T2" fmla="*/ 2097152 w 1"/>
                <a:gd name="T3" fmla="*/ 0 h 11"/>
                <a:gd name="T4" fmla="*/ 0 w 1"/>
                <a:gd name="T5" fmla="*/ 0 h 11"/>
                <a:gd name="T6" fmla="*/ 0 w 1"/>
                <a:gd name="T7" fmla="*/ 0 h 11"/>
                <a:gd name="T8" fmla="*/ 2097152 w 1"/>
                <a:gd name="T9" fmla="*/ 0 h 11"/>
                <a:gd name="T10" fmla="*/ 2097152 w 1"/>
                <a:gd name="T11" fmla="*/ 0 h 11"/>
                <a:gd name="T12" fmla="*/ 0 60000 65536"/>
                <a:gd name="T13" fmla="*/ 0 60000 65536"/>
                <a:gd name="T14" fmla="*/ 0 60000 65536"/>
                <a:gd name="T15" fmla="*/ 0 60000 65536"/>
                <a:gd name="T16" fmla="*/ 0 60000 65536"/>
                <a:gd name="T17" fmla="*/ 0 60000 65536"/>
                <a:gd name="T18" fmla="*/ 0 w 1"/>
                <a:gd name="T19" fmla="*/ 0 h 11"/>
                <a:gd name="T20" fmla="*/ 1 w 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 h="11">
                  <a:moveTo>
                    <a:pt x="1" y="10"/>
                  </a:moveTo>
                  <a:lnTo>
                    <a:pt x="1" y="1"/>
                  </a:lnTo>
                  <a:lnTo>
                    <a:pt x="0" y="0"/>
                  </a:lnTo>
                  <a:lnTo>
                    <a:pt x="0" y="11"/>
                  </a:lnTo>
                  <a:lnTo>
                    <a:pt x="1" y="10"/>
                  </a:lnTo>
                  <a:close/>
                </a:path>
              </a:pathLst>
            </a:custGeom>
            <a:solidFill>
              <a:srgbClr val="000000"/>
            </a:solidFill>
            <a:ln w="9525">
              <a:noFill/>
              <a:round/>
              <a:headEnd/>
              <a:tailEnd/>
            </a:ln>
          </p:spPr>
          <p:txBody>
            <a:bodyPr/>
            <a:lstStyle/>
            <a:p>
              <a:endParaRPr lang="en-US" sz="1800"/>
            </a:p>
          </p:txBody>
        </p:sp>
        <p:sp>
          <p:nvSpPr>
            <p:cNvPr id="20550" name="Freeform 144"/>
            <p:cNvSpPr>
              <a:spLocks/>
            </p:cNvSpPr>
            <p:nvPr/>
          </p:nvSpPr>
          <p:spPr bwMode="auto">
            <a:xfrm>
              <a:off x="4803" y="410"/>
              <a:ext cx="14" cy="12"/>
            </a:xfrm>
            <a:custGeom>
              <a:avLst/>
              <a:gdLst>
                <a:gd name="T0" fmla="*/ 0 w 42"/>
                <a:gd name="T1" fmla="*/ 0 h 36"/>
                <a:gd name="T2" fmla="*/ 0 w 42"/>
                <a:gd name="T3" fmla="*/ 0 h 36"/>
                <a:gd name="T4" fmla="*/ 0 w 42"/>
                <a:gd name="T5" fmla="*/ 0 h 36"/>
                <a:gd name="T6" fmla="*/ 0 w 42"/>
                <a:gd name="T7" fmla="*/ 0 h 36"/>
                <a:gd name="T8" fmla="*/ 0 w 42"/>
                <a:gd name="T9" fmla="*/ 0 h 36"/>
                <a:gd name="T10" fmla="*/ 0 w 42"/>
                <a:gd name="T11" fmla="*/ 0 h 36"/>
                <a:gd name="T12" fmla="*/ 0 w 42"/>
                <a:gd name="T13" fmla="*/ 0 h 36"/>
                <a:gd name="T14" fmla="*/ 0 w 42"/>
                <a:gd name="T15" fmla="*/ 0 h 36"/>
                <a:gd name="T16" fmla="*/ 0 w 42"/>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36"/>
                <a:gd name="T29" fmla="*/ 42 w 42"/>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36">
                  <a:moveTo>
                    <a:pt x="42" y="23"/>
                  </a:moveTo>
                  <a:lnTo>
                    <a:pt x="42" y="20"/>
                  </a:lnTo>
                  <a:lnTo>
                    <a:pt x="29" y="10"/>
                  </a:lnTo>
                  <a:lnTo>
                    <a:pt x="12" y="0"/>
                  </a:lnTo>
                  <a:lnTo>
                    <a:pt x="0" y="14"/>
                  </a:lnTo>
                  <a:lnTo>
                    <a:pt x="17" y="23"/>
                  </a:lnTo>
                  <a:lnTo>
                    <a:pt x="32" y="36"/>
                  </a:lnTo>
                  <a:lnTo>
                    <a:pt x="42" y="23"/>
                  </a:lnTo>
                  <a:close/>
                </a:path>
              </a:pathLst>
            </a:custGeom>
            <a:solidFill>
              <a:srgbClr val="000000"/>
            </a:solidFill>
            <a:ln w="9525">
              <a:noFill/>
              <a:round/>
              <a:headEnd/>
              <a:tailEnd/>
            </a:ln>
          </p:spPr>
          <p:txBody>
            <a:bodyPr/>
            <a:lstStyle/>
            <a:p>
              <a:endParaRPr lang="en-US" sz="1800"/>
            </a:p>
          </p:txBody>
        </p:sp>
        <p:sp>
          <p:nvSpPr>
            <p:cNvPr id="20551" name="Freeform 145"/>
            <p:cNvSpPr>
              <a:spLocks/>
            </p:cNvSpPr>
            <p:nvPr/>
          </p:nvSpPr>
          <p:spPr bwMode="auto">
            <a:xfrm>
              <a:off x="4800" y="452"/>
              <a:ext cx="17" cy="27"/>
            </a:xfrm>
            <a:custGeom>
              <a:avLst/>
              <a:gdLst>
                <a:gd name="T0" fmla="*/ 0 w 52"/>
                <a:gd name="T1" fmla="*/ 0 h 80"/>
                <a:gd name="T2" fmla="*/ 0 w 52"/>
                <a:gd name="T3" fmla="*/ 0 h 80"/>
                <a:gd name="T4" fmla="*/ 0 w 52"/>
                <a:gd name="T5" fmla="*/ 0 h 80"/>
                <a:gd name="T6" fmla="*/ 0 w 52"/>
                <a:gd name="T7" fmla="*/ 0 h 80"/>
                <a:gd name="T8" fmla="*/ 0 w 52"/>
                <a:gd name="T9" fmla="*/ 0 h 80"/>
                <a:gd name="T10" fmla="*/ 0 w 52"/>
                <a:gd name="T11" fmla="*/ 0 h 80"/>
                <a:gd name="T12" fmla="*/ 0 w 52"/>
                <a:gd name="T13" fmla="*/ 0 h 80"/>
                <a:gd name="T14" fmla="*/ 0 w 52"/>
                <a:gd name="T15" fmla="*/ 0 h 80"/>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80"/>
                <a:gd name="T26" fmla="*/ 52 w 52"/>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80">
                  <a:moveTo>
                    <a:pt x="52" y="19"/>
                  </a:moveTo>
                  <a:lnTo>
                    <a:pt x="52" y="8"/>
                  </a:lnTo>
                  <a:lnTo>
                    <a:pt x="46" y="0"/>
                  </a:lnTo>
                  <a:lnTo>
                    <a:pt x="25" y="35"/>
                  </a:lnTo>
                  <a:lnTo>
                    <a:pt x="0" y="68"/>
                  </a:lnTo>
                  <a:lnTo>
                    <a:pt x="13" y="80"/>
                  </a:lnTo>
                  <a:lnTo>
                    <a:pt x="52" y="19"/>
                  </a:lnTo>
                  <a:close/>
                </a:path>
              </a:pathLst>
            </a:custGeom>
            <a:solidFill>
              <a:srgbClr val="000000"/>
            </a:solidFill>
            <a:ln w="9525">
              <a:noFill/>
              <a:round/>
              <a:headEnd/>
              <a:tailEnd/>
            </a:ln>
          </p:spPr>
          <p:txBody>
            <a:bodyPr/>
            <a:lstStyle/>
            <a:p>
              <a:endParaRPr lang="en-US" sz="1800"/>
            </a:p>
          </p:txBody>
        </p:sp>
        <p:sp>
          <p:nvSpPr>
            <p:cNvPr id="20552" name="Freeform 146"/>
            <p:cNvSpPr>
              <a:spLocks/>
            </p:cNvSpPr>
            <p:nvPr/>
          </p:nvSpPr>
          <p:spPr bwMode="auto">
            <a:xfrm>
              <a:off x="4799" y="431"/>
              <a:ext cx="16" cy="12"/>
            </a:xfrm>
            <a:custGeom>
              <a:avLst/>
              <a:gdLst>
                <a:gd name="T0" fmla="*/ 0 w 47"/>
                <a:gd name="T1" fmla="*/ 0 h 37"/>
                <a:gd name="T2" fmla="*/ 0 w 47"/>
                <a:gd name="T3" fmla="*/ 0 h 37"/>
                <a:gd name="T4" fmla="*/ 0 w 47"/>
                <a:gd name="T5" fmla="*/ 0 h 37"/>
                <a:gd name="T6" fmla="*/ 0 w 47"/>
                <a:gd name="T7" fmla="*/ 0 h 37"/>
                <a:gd name="T8" fmla="*/ 0 w 47"/>
                <a:gd name="T9" fmla="*/ 0 h 37"/>
                <a:gd name="T10" fmla="*/ 0 w 47"/>
                <a:gd name="T11" fmla="*/ 0 h 37"/>
                <a:gd name="T12" fmla="*/ 0 w 47"/>
                <a:gd name="T13" fmla="*/ 0 h 37"/>
                <a:gd name="T14" fmla="*/ 0 w 47"/>
                <a:gd name="T15" fmla="*/ 0 h 37"/>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7"/>
                <a:gd name="T26" fmla="*/ 47 w 47"/>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7">
                  <a:moveTo>
                    <a:pt x="0" y="13"/>
                  </a:moveTo>
                  <a:lnTo>
                    <a:pt x="20" y="24"/>
                  </a:lnTo>
                  <a:lnTo>
                    <a:pt x="37" y="37"/>
                  </a:lnTo>
                  <a:lnTo>
                    <a:pt x="47" y="21"/>
                  </a:lnTo>
                  <a:lnTo>
                    <a:pt x="30" y="8"/>
                  </a:lnTo>
                  <a:lnTo>
                    <a:pt x="14" y="0"/>
                  </a:lnTo>
                  <a:lnTo>
                    <a:pt x="0" y="13"/>
                  </a:lnTo>
                  <a:close/>
                </a:path>
              </a:pathLst>
            </a:custGeom>
            <a:solidFill>
              <a:srgbClr val="000000"/>
            </a:solidFill>
            <a:ln w="9525">
              <a:noFill/>
              <a:round/>
              <a:headEnd/>
              <a:tailEnd/>
            </a:ln>
          </p:spPr>
          <p:txBody>
            <a:bodyPr/>
            <a:lstStyle/>
            <a:p>
              <a:endParaRPr lang="en-US" sz="1800"/>
            </a:p>
          </p:txBody>
        </p:sp>
        <p:sp>
          <p:nvSpPr>
            <p:cNvPr id="20553" name="Freeform 147"/>
            <p:cNvSpPr>
              <a:spLocks/>
            </p:cNvSpPr>
            <p:nvPr/>
          </p:nvSpPr>
          <p:spPr bwMode="auto">
            <a:xfrm>
              <a:off x="4731" y="448"/>
              <a:ext cx="44" cy="33"/>
            </a:xfrm>
            <a:custGeom>
              <a:avLst/>
              <a:gdLst>
                <a:gd name="T0" fmla="*/ 0 w 135"/>
                <a:gd name="T1" fmla="*/ 0 h 100"/>
                <a:gd name="T2" fmla="*/ 0 w 135"/>
                <a:gd name="T3" fmla="*/ 0 h 100"/>
                <a:gd name="T4" fmla="*/ 0 w 135"/>
                <a:gd name="T5" fmla="*/ 0 h 100"/>
                <a:gd name="T6" fmla="*/ 0 w 135"/>
                <a:gd name="T7" fmla="*/ 0 h 100"/>
                <a:gd name="T8" fmla="*/ 0 w 135"/>
                <a:gd name="T9" fmla="*/ 0 h 100"/>
                <a:gd name="T10" fmla="*/ 0 w 135"/>
                <a:gd name="T11" fmla="*/ 0 h 100"/>
                <a:gd name="T12" fmla="*/ 0 w 135"/>
                <a:gd name="T13" fmla="*/ 0 h 100"/>
                <a:gd name="T14" fmla="*/ 0 w 135"/>
                <a:gd name="T15" fmla="*/ 0 h 100"/>
                <a:gd name="T16" fmla="*/ 0 w 135"/>
                <a:gd name="T17" fmla="*/ 0 h 100"/>
                <a:gd name="T18" fmla="*/ 0 w 135"/>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
                <a:gd name="T31" fmla="*/ 0 h 100"/>
                <a:gd name="T32" fmla="*/ 135 w 135"/>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 h="100">
                  <a:moveTo>
                    <a:pt x="0" y="0"/>
                  </a:moveTo>
                  <a:lnTo>
                    <a:pt x="135" y="0"/>
                  </a:lnTo>
                  <a:lnTo>
                    <a:pt x="135" y="100"/>
                  </a:lnTo>
                  <a:lnTo>
                    <a:pt x="118" y="100"/>
                  </a:lnTo>
                  <a:lnTo>
                    <a:pt x="118" y="93"/>
                  </a:lnTo>
                  <a:lnTo>
                    <a:pt x="17" y="93"/>
                  </a:lnTo>
                  <a:lnTo>
                    <a:pt x="17" y="100"/>
                  </a:lnTo>
                  <a:lnTo>
                    <a:pt x="0" y="100"/>
                  </a:lnTo>
                  <a:lnTo>
                    <a:pt x="0" y="0"/>
                  </a:lnTo>
                  <a:close/>
                </a:path>
              </a:pathLst>
            </a:custGeom>
            <a:solidFill>
              <a:srgbClr val="000000"/>
            </a:solidFill>
            <a:ln w="9525">
              <a:noFill/>
              <a:round/>
              <a:headEnd/>
              <a:tailEnd/>
            </a:ln>
          </p:spPr>
          <p:txBody>
            <a:bodyPr/>
            <a:lstStyle/>
            <a:p>
              <a:endParaRPr lang="en-US" sz="1800"/>
            </a:p>
          </p:txBody>
        </p:sp>
        <p:sp>
          <p:nvSpPr>
            <p:cNvPr id="20554" name="Freeform 148"/>
            <p:cNvSpPr>
              <a:spLocks/>
            </p:cNvSpPr>
            <p:nvPr/>
          </p:nvSpPr>
          <p:spPr bwMode="auto">
            <a:xfrm>
              <a:off x="4716" y="409"/>
              <a:ext cx="72" cy="41"/>
            </a:xfrm>
            <a:custGeom>
              <a:avLst/>
              <a:gdLst>
                <a:gd name="T0" fmla="*/ 0 w 215"/>
                <a:gd name="T1" fmla="*/ 0 h 122"/>
                <a:gd name="T2" fmla="*/ 0 w 215"/>
                <a:gd name="T3" fmla="*/ 0 h 122"/>
                <a:gd name="T4" fmla="*/ 0 w 215"/>
                <a:gd name="T5" fmla="*/ 0 h 122"/>
                <a:gd name="T6" fmla="*/ 0 w 215"/>
                <a:gd name="T7" fmla="*/ 0 h 122"/>
                <a:gd name="T8" fmla="*/ 0 w 215"/>
                <a:gd name="T9" fmla="*/ 0 h 122"/>
                <a:gd name="T10" fmla="*/ 0 w 215"/>
                <a:gd name="T11" fmla="*/ 0 h 122"/>
                <a:gd name="T12" fmla="*/ 0 w 215"/>
                <a:gd name="T13" fmla="*/ 0 h 122"/>
                <a:gd name="T14" fmla="*/ 0 w 215"/>
                <a:gd name="T15" fmla="*/ 0 h 122"/>
                <a:gd name="T16" fmla="*/ 0 w 215"/>
                <a:gd name="T17" fmla="*/ 0 h 122"/>
                <a:gd name="T18" fmla="*/ 0 w 215"/>
                <a:gd name="T19" fmla="*/ 0 h 122"/>
                <a:gd name="T20" fmla="*/ 0 w 215"/>
                <a:gd name="T21" fmla="*/ 0 h 122"/>
                <a:gd name="T22" fmla="*/ 0 w 215"/>
                <a:gd name="T23" fmla="*/ 0 h 122"/>
                <a:gd name="T24" fmla="*/ 0 w 215"/>
                <a:gd name="T25" fmla="*/ 0 h 122"/>
                <a:gd name="T26" fmla="*/ 0 w 215"/>
                <a:gd name="T27" fmla="*/ 0 h 122"/>
                <a:gd name="T28" fmla="*/ 0 w 215"/>
                <a:gd name="T29" fmla="*/ 0 h 122"/>
                <a:gd name="T30" fmla="*/ 0 w 215"/>
                <a:gd name="T31" fmla="*/ 0 h 122"/>
                <a:gd name="T32" fmla="*/ 0 w 215"/>
                <a:gd name="T33" fmla="*/ 0 h 122"/>
                <a:gd name="T34" fmla="*/ 0 w 215"/>
                <a:gd name="T35" fmla="*/ 0 h 122"/>
                <a:gd name="T36" fmla="*/ 0 w 215"/>
                <a:gd name="T37" fmla="*/ 0 h 122"/>
                <a:gd name="T38" fmla="*/ 0 w 215"/>
                <a:gd name="T39" fmla="*/ 0 h 122"/>
                <a:gd name="T40" fmla="*/ 0 w 215"/>
                <a:gd name="T41" fmla="*/ 0 h 122"/>
                <a:gd name="T42" fmla="*/ 0 w 215"/>
                <a:gd name="T43" fmla="*/ 0 h 122"/>
                <a:gd name="T44" fmla="*/ 0 w 215"/>
                <a:gd name="T45" fmla="*/ 0 h 122"/>
                <a:gd name="T46" fmla="*/ 0 w 215"/>
                <a:gd name="T47" fmla="*/ 0 h 122"/>
                <a:gd name="T48" fmla="*/ 0 w 215"/>
                <a:gd name="T49" fmla="*/ 0 h 122"/>
                <a:gd name="T50" fmla="*/ 0 w 215"/>
                <a:gd name="T51" fmla="*/ 0 h 122"/>
                <a:gd name="T52" fmla="*/ 0 w 215"/>
                <a:gd name="T53" fmla="*/ 0 h 122"/>
                <a:gd name="T54" fmla="*/ 0 w 215"/>
                <a:gd name="T55" fmla="*/ 0 h 122"/>
                <a:gd name="T56" fmla="*/ 0 w 215"/>
                <a:gd name="T57" fmla="*/ 0 h 122"/>
                <a:gd name="T58" fmla="*/ 0 w 215"/>
                <a:gd name="T59" fmla="*/ 0 h 122"/>
                <a:gd name="T60" fmla="*/ 0 w 215"/>
                <a:gd name="T61" fmla="*/ 0 h 122"/>
                <a:gd name="T62" fmla="*/ 0 w 215"/>
                <a:gd name="T63" fmla="*/ 0 h 122"/>
                <a:gd name="T64" fmla="*/ 0 w 215"/>
                <a:gd name="T65" fmla="*/ 0 h 1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5"/>
                <a:gd name="T100" fmla="*/ 0 h 122"/>
                <a:gd name="T101" fmla="*/ 215 w 215"/>
                <a:gd name="T102" fmla="*/ 122 h 1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5" h="122">
                  <a:moveTo>
                    <a:pt x="37" y="108"/>
                  </a:moveTo>
                  <a:lnTo>
                    <a:pt x="96" y="67"/>
                  </a:lnTo>
                  <a:lnTo>
                    <a:pt x="96" y="108"/>
                  </a:lnTo>
                  <a:lnTo>
                    <a:pt x="114" y="108"/>
                  </a:lnTo>
                  <a:lnTo>
                    <a:pt x="114" y="62"/>
                  </a:lnTo>
                  <a:lnTo>
                    <a:pt x="133" y="79"/>
                  </a:lnTo>
                  <a:lnTo>
                    <a:pt x="200" y="122"/>
                  </a:lnTo>
                  <a:lnTo>
                    <a:pt x="215" y="106"/>
                  </a:lnTo>
                  <a:lnTo>
                    <a:pt x="172" y="89"/>
                  </a:lnTo>
                  <a:lnTo>
                    <a:pt x="133" y="62"/>
                  </a:lnTo>
                  <a:lnTo>
                    <a:pt x="209" y="62"/>
                  </a:lnTo>
                  <a:lnTo>
                    <a:pt x="209" y="46"/>
                  </a:lnTo>
                  <a:lnTo>
                    <a:pt x="114" y="46"/>
                  </a:lnTo>
                  <a:lnTo>
                    <a:pt x="114" y="24"/>
                  </a:lnTo>
                  <a:lnTo>
                    <a:pt x="141" y="18"/>
                  </a:lnTo>
                  <a:lnTo>
                    <a:pt x="167" y="17"/>
                  </a:lnTo>
                  <a:lnTo>
                    <a:pt x="177" y="17"/>
                  </a:lnTo>
                  <a:lnTo>
                    <a:pt x="174" y="10"/>
                  </a:lnTo>
                  <a:lnTo>
                    <a:pt x="163" y="0"/>
                  </a:lnTo>
                  <a:lnTo>
                    <a:pt x="96" y="8"/>
                  </a:lnTo>
                  <a:lnTo>
                    <a:pt x="24" y="11"/>
                  </a:lnTo>
                  <a:lnTo>
                    <a:pt x="36" y="27"/>
                  </a:lnTo>
                  <a:lnTo>
                    <a:pt x="65" y="26"/>
                  </a:lnTo>
                  <a:lnTo>
                    <a:pt x="96" y="24"/>
                  </a:lnTo>
                  <a:lnTo>
                    <a:pt x="98" y="46"/>
                  </a:lnTo>
                  <a:lnTo>
                    <a:pt x="1" y="46"/>
                  </a:lnTo>
                  <a:lnTo>
                    <a:pt x="1" y="62"/>
                  </a:lnTo>
                  <a:lnTo>
                    <a:pt x="85" y="62"/>
                  </a:lnTo>
                  <a:lnTo>
                    <a:pt x="43" y="89"/>
                  </a:lnTo>
                  <a:lnTo>
                    <a:pt x="0" y="103"/>
                  </a:lnTo>
                  <a:lnTo>
                    <a:pt x="16" y="122"/>
                  </a:lnTo>
                  <a:lnTo>
                    <a:pt x="37" y="108"/>
                  </a:lnTo>
                  <a:close/>
                </a:path>
              </a:pathLst>
            </a:custGeom>
            <a:solidFill>
              <a:srgbClr val="000000"/>
            </a:solidFill>
            <a:ln w="9525">
              <a:noFill/>
              <a:round/>
              <a:headEnd/>
              <a:tailEnd/>
            </a:ln>
          </p:spPr>
          <p:txBody>
            <a:bodyPr/>
            <a:lstStyle/>
            <a:p>
              <a:endParaRPr lang="en-US" sz="1800"/>
            </a:p>
          </p:txBody>
        </p:sp>
        <p:sp useBgFill="1">
          <p:nvSpPr>
            <p:cNvPr id="20555" name="Freeform 149"/>
            <p:cNvSpPr>
              <a:spLocks/>
            </p:cNvSpPr>
            <p:nvPr/>
          </p:nvSpPr>
          <p:spPr bwMode="auto">
            <a:xfrm>
              <a:off x="4736" y="467"/>
              <a:ext cx="33" cy="6"/>
            </a:xfrm>
            <a:custGeom>
              <a:avLst/>
              <a:gdLst>
                <a:gd name="T0" fmla="*/ 0 w 101"/>
                <a:gd name="T1" fmla="*/ 0 h 18"/>
                <a:gd name="T2" fmla="*/ 0 w 101"/>
                <a:gd name="T3" fmla="*/ 0 h 18"/>
                <a:gd name="T4" fmla="*/ 0 w 101"/>
                <a:gd name="T5" fmla="*/ 0 h 18"/>
                <a:gd name="T6" fmla="*/ 0 w 101"/>
                <a:gd name="T7" fmla="*/ 0 h 18"/>
                <a:gd name="T8" fmla="*/ 0 w 101"/>
                <a:gd name="T9" fmla="*/ 0 h 18"/>
                <a:gd name="T10" fmla="*/ 0 w 101"/>
                <a:gd name="T11" fmla="*/ 0 h 18"/>
                <a:gd name="T12" fmla="*/ 0 60000 65536"/>
                <a:gd name="T13" fmla="*/ 0 60000 65536"/>
                <a:gd name="T14" fmla="*/ 0 60000 65536"/>
                <a:gd name="T15" fmla="*/ 0 60000 65536"/>
                <a:gd name="T16" fmla="*/ 0 60000 65536"/>
                <a:gd name="T17" fmla="*/ 0 60000 65536"/>
                <a:gd name="T18" fmla="*/ 0 w 101"/>
                <a:gd name="T19" fmla="*/ 0 h 18"/>
                <a:gd name="T20" fmla="*/ 101 w 10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01" h="18">
                  <a:moveTo>
                    <a:pt x="0" y="0"/>
                  </a:moveTo>
                  <a:lnTo>
                    <a:pt x="101" y="0"/>
                  </a:lnTo>
                  <a:lnTo>
                    <a:pt x="101" y="18"/>
                  </a:lnTo>
                  <a:lnTo>
                    <a:pt x="0" y="18"/>
                  </a:lnTo>
                  <a:lnTo>
                    <a:pt x="0" y="0"/>
                  </a:lnTo>
                  <a:close/>
                </a:path>
              </a:pathLst>
            </a:custGeom>
            <a:ln w="9525">
              <a:noFill/>
              <a:round/>
              <a:headEnd/>
              <a:tailEnd/>
            </a:ln>
          </p:spPr>
          <p:txBody>
            <a:bodyPr/>
            <a:lstStyle/>
            <a:p>
              <a:endParaRPr lang="en-US" sz="1800"/>
            </a:p>
          </p:txBody>
        </p:sp>
        <p:sp useBgFill="1">
          <p:nvSpPr>
            <p:cNvPr id="20556" name="Freeform 150"/>
            <p:cNvSpPr>
              <a:spLocks/>
            </p:cNvSpPr>
            <p:nvPr/>
          </p:nvSpPr>
          <p:spPr bwMode="auto">
            <a:xfrm>
              <a:off x="4736" y="453"/>
              <a:ext cx="33" cy="8"/>
            </a:xfrm>
            <a:custGeom>
              <a:avLst/>
              <a:gdLst>
                <a:gd name="T0" fmla="*/ 0 w 101"/>
                <a:gd name="T1" fmla="*/ 0 h 22"/>
                <a:gd name="T2" fmla="*/ 0 w 101"/>
                <a:gd name="T3" fmla="*/ 0 h 22"/>
                <a:gd name="T4" fmla="*/ 0 w 101"/>
                <a:gd name="T5" fmla="*/ 0 h 22"/>
                <a:gd name="T6" fmla="*/ 0 w 101"/>
                <a:gd name="T7" fmla="*/ 0 h 22"/>
                <a:gd name="T8" fmla="*/ 0 w 101"/>
                <a:gd name="T9" fmla="*/ 0 h 22"/>
                <a:gd name="T10" fmla="*/ 0 w 101"/>
                <a:gd name="T11" fmla="*/ 0 h 22"/>
                <a:gd name="T12" fmla="*/ 0 60000 65536"/>
                <a:gd name="T13" fmla="*/ 0 60000 65536"/>
                <a:gd name="T14" fmla="*/ 0 60000 65536"/>
                <a:gd name="T15" fmla="*/ 0 60000 65536"/>
                <a:gd name="T16" fmla="*/ 0 60000 65536"/>
                <a:gd name="T17" fmla="*/ 0 60000 65536"/>
                <a:gd name="T18" fmla="*/ 0 w 101"/>
                <a:gd name="T19" fmla="*/ 0 h 22"/>
                <a:gd name="T20" fmla="*/ 101 w 10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01" h="22">
                  <a:moveTo>
                    <a:pt x="0" y="0"/>
                  </a:moveTo>
                  <a:lnTo>
                    <a:pt x="101" y="0"/>
                  </a:lnTo>
                  <a:lnTo>
                    <a:pt x="101" y="22"/>
                  </a:lnTo>
                  <a:lnTo>
                    <a:pt x="0" y="22"/>
                  </a:lnTo>
                  <a:lnTo>
                    <a:pt x="0" y="0"/>
                  </a:lnTo>
                  <a:close/>
                </a:path>
              </a:pathLst>
            </a:custGeom>
            <a:ln w="9525">
              <a:noFill/>
              <a:round/>
              <a:headEnd/>
              <a:tailEnd/>
            </a:ln>
          </p:spPr>
          <p:txBody>
            <a:bodyPr/>
            <a:lstStyle/>
            <a:p>
              <a:endParaRPr lang="en-US" sz="1800"/>
            </a:p>
          </p:txBody>
        </p:sp>
        <p:sp>
          <p:nvSpPr>
            <p:cNvPr id="20557" name="Freeform 151"/>
            <p:cNvSpPr>
              <a:spLocks/>
            </p:cNvSpPr>
            <p:nvPr/>
          </p:nvSpPr>
          <p:spPr bwMode="auto">
            <a:xfrm>
              <a:off x="4731" y="448"/>
              <a:ext cx="44" cy="33"/>
            </a:xfrm>
            <a:custGeom>
              <a:avLst/>
              <a:gdLst>
                <a:gd name="T0" fmla="*/ 0 w 135"/>
                <a:gd name="T1" fmla="*/ 0 h 100"/>
                <a:gd name="T2" fmla="*/ 0 w 135"/>
                <a:gd name="T3" fmla="*/ 0 h 100"/>
                <a:gd name="T4" fmla="*/ 0 w 135"/>
                <a:gd name="T5" fmla="*/ 0 h 100"/>
                <a:gd name="T6" fmla="*/ 0 w 135"/>
                <a:gd name="T7" fmla="*/ 0 h 100"/>
                <a:gd name="T8" fmla="*/ 0 w 135"/>
                <a:gd name="T9" fmla="*/ 0 h 100"/>
                <a:gd name="T10" fmla="*/ 0 w 135"/>
                <a:gd name="T11" fmla="*/ 0 h 100"/>
                <a:gd name="T12" fmla="*/ 0 w 135"/>
                <a:gd name="T13" fmla="*/ 0 h 100"/>
                <a:gd name="T14" fmla="*/ 0 w 135"/>
                <a:gd name="T15" fmla="*/ 0 h 100"/>
                <a:gd name="T16" fmla="*/ 0 w 135"/>
                <a:gd name="T17" fmla="*/ 0 h 100"/>
                <a:gd name="T18" fmla="*/ 0 w 135"/>
                <a:gd name="T19" fmla="*/ 0 h 100"/>
                <a:gd name="T20" fmla="*/ 0 w 135"/>
                <a:gd name="T21" fmla="*/ 0 h 100"/>
                <a:gd name="T22" fmla="*/ 0 w 135"/>
                <a:gd name="T23" fmla="*/ 0 h 100"/>
                <a:gd name="T24" fmla="*/ 0 w 135"/>
                <a:gd name="T25" fmla="*/ 0 h 100"/>
                <a:gd name="T26" fmla="*/ 0 w 135"/>
                <a:gd name="T27" fmla="*/ 0 h 100"/>
                <a:gd name="T28" fmla="*/ 0 w 135"/>
                <a:gd name="T29" fmla="*/ 0 h 100"/>
                <a:gd name="T30" fmla="*/ 0 w 135"/>
                <a:gd name="T31" fmla="*/ 0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00"/>
                <a:gd name="T50" fmla="*/ 135 w 135"/>
                <a:gd name="T51" fmla="*/ 100 h 1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00">
                  <a:moveTo>
                    <a:pt x="0" y="0"/>
                  </a:moveTo>
                  <a:lnTo>
                    <a:pt x="0" y="100"/>
                  </a:lnTo>
                  <a:lnTo>
                    <a:pt x="17" y="100"/>
                  </a:lnTo>
                  <a:lnTo>
                    <a:pt x="17" y="93"/>
                  </a:lnTo>
                  <a:lnTo>
                    <a:pt x="118" y="93"/>
                  </a:lnTo>
                  <a:lnTo>
                    <a:pt x="118" y="100"/>
                  </a:lnTo>
                  <a:lnTo>
                    <a:pt x="135" y="100"/>
                  </a:lnTo>
                  <a:lnTo>
                    <a:pt x="135" y="0"/>
                  </a:lnTo>
                  <a:lnTo>
                    <a:pt x="135" y="100"/>
                  </a:lnTo>
                  <a:lnTo>
                    <a:pt x="118" y="100"/>
                  </a:lnTo>
                  <a:lnTo>
                    <a:pt x="118" y="93"/>
                  </a:lnTo>
                  <a:lnTo>
                    <a:pt x="17" y="93"/>
                  </a:lnTo>
                  <a:lnTo>
                    <a:pt x="17" y="100"/>
                  </a:lnTo>
                  <a:lnTo>
                    <a:pt x="0" y="100"/>
                  </a:lnTo>
                  <a:lnTo>
                    <a:pt x="0" y="0"/>
                  </a:lnTo>
                  <a:close/>
                </a:path>
              </a:pathLst>
            </a:custGeom>
            <a:solidFill>
              <a:srgbClr val="000000"/>
            </a:solidFill>
            <a:ln w="9525">
              <a:noFill/>
              <a:round/>
              <a:headEnd/>
              <a:tailEnd/>
            </a:ln>
          </p:spPr>
          <p:txBody>
            <a:bodyPr/>
            <a:lstStyle/>
            <a:p>
              <a:endParaRPr lang="en-US" sz="1800"/>
            </a:p>
          </p:txBody>
        </p:sp>
      </p:grpSp>
      <p:pic>
        <p:nvPicPr>
          <p:cNvPr id="20485" name="Picture 152" descr="AP-logo4C"/>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674644" y="5068492"/>
            <a:ext cx="1269206" cy="303609"/>
          </a:xfrm>
          <a:prstGeom prst="rect">
            <a:avLst/>
          </a:prstGeom>
          <a:noFill/>
          <a:ln w="9525">
            <a:noFill/>
            <a:miter lim="800000"/>
            <a:headEnd/>
            <a:tailEnd/>
          </a:ln>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371600" y="186938"/>
            <a:ext cx="6629400" cy="403957"/>
          </a:xfrm>
        </p:spPr>
        <p:txBody>
          <a:bodyPr/>
          <a:lstStyle/>
          <a:p>
            <a:r>
              <a:rPr lang="en-US" dirty="0"/>
              <a:t>Absolute Temperature scale</a:t>
            </a:r>
            <a:endParaRPr lang="en-US" sz="1650" dirty="0"/>
          </a:p>
        </p:txBody>
      </p:sp>
      <mc:AlternateContent xmlns:mc="http://schemas.openxmlformats.org/markup-compatibility/2006" xmlns:a14="http://schemas.microsoft.com/office/drawing/2010/main">
        <mc:Choice Requires="a14">
          <p:sp>
            <p:nvSpPr>
              <p:cNvPr id="25603" name="Rectangle 3"/>
              <p:cNvSpPr>
                <a:spLocks noGrp="1" noChangeArrowheads="1"/>
              </p:cNvSpPr>
              <p:nvPr>
                <p:ph type="body" idx="1"/>
              </p:nvPr>
            </p:nvSpPr>
            <p:spPr>
              <a:xfrm>
                <a:off x="0" y="643991"/>
                <a:ext cx="6096000" cy="5048433"/>
              </a:xfrm>
            </p:spPr>
            <p:txBody>
              <a:bodyPr/>
              <a:lstStyle/>
              <a:p>
                <a:pPr lvl="1">
                  <a:lnSpc>
                    <a:spcPct val="90000"/>
                  </a:lnSpc>
                </a:pPr>
                <a:r>
                  <a:rPr lang="en-US" sz="1800" dirty="0"/>
                  <a:t>Absolute Temperature or Kelvin scale use the behavior of gas. Pressure of gas with constant volume depends linearly on the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i="1">
                        <a:latin typeface="Cambria Math" panose="02040503050406030204" pitchFamily="18" charset="0"/>
                      </a:rPr>
                      <m:t>𝑃</m:t>
                    </m:r>
                    <m:r>
                      <a:rPr lang="en-US" sz="1800" i="1">
                        <a:latin typeface="Cambria Math" panose="02040503050406030204" pitchFamily="18" charset="0"/>
                      </a:rPr>
                      <m:t>=</m:t>
                    </m:r>
                    <m:r>
                      <a:rPr lang="en-US" sz="1800" i="1">
                        <a:latin typeface="Cambria Math" panose="02040503050406030204" pitchFamily="18" charset="0"/>
                      </a:rPr>
                      <m:t>𝑎</m:t>
                    </m:r>
                    <m:r>
                      <a:rPr lang="en-US" sz="1800" i="1">
                        <a:latin typeface="Cambria Math" panose="02040503050406030204" pitchFamily="18" charset="0"/>
                      </a:rPr>
                      <m:t>+</m:t>
                    </m:r>
                    <m:r>
                      <a:rPr lang="en-US" sz="1800" i="1">
                        <a:latin typeface="Cambria Math" panose="02040503050406030204" pitchFamily="18" charset="0"/>
                      </a:rPr>
                      <m:t>𝑏</m:t>
                    </m:r>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𝐶</m:t>
                        </m:r>
                      </m:sub>
                    </m:sSub>
                  </m:oMath>
                </a14:m>
                <a:endParaRPr lang="en-US" sz="1800" dirty="0"/>
              </a:p>
              <a:p>
                <a:pPr lvl="1">
                  <a:lnSpc>
                    <a:spcPct val="90000"/>
                  </a:lnSpc>
                </a:pPr>
                <a:r>
                  <a:rPr lang="en-US" sz="1800" dirty="0">
                    <a:solidFill>
                      <a:srgbClr val="C00000"/>
                    </a:solidFill>
                  </a:rPr>
                  <a:t>We can define the  Kelvin scale, in which pressure of a gas with constant volume  is proportional to temperature in Kelvin scale. </a:t>
                </a:r>
                <a14:m>
                  <m:oMath xmlns:m="http://schemas.openxmlformats.org/officeDocument/2006/math">
                    <m:r>
                      <a:rPr lang="en-US" sz="1800" i="1">
                        <a:solidFill>
                          <a:srgbClr val="C00000"/>
                        </a:solidFill>
                        <a:latin typeface="Cambria Math" panose="02040503050406030204" pitchFamily="18" charset="0"/>
                      </a:rPr>
                      <m:t>𝑃</m:t>
                    </m:r>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𝑏</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𝑇</m:t>
                        </m:r>
                      </m:e>
                      <m:sub>
                        <m:r>
                          <a:rPr lang="en-US" sz="1800" i="1">
                            <a:solidFill>
                              <a:srgbClr val="C00000"/>
                            </a:solidFill>
                            <a:latin typeface="Cambria Math" panose="02040503050406030204" pitchFamily="18" charset="0"/>
                          </a:rPr>
                          <m:t>𝐾</m:t>
                        </m:r>
                      </m:sub>
                    </m:sSub>
                    <m:r>
                      <a:rPr lang="en-US" sz="1800" i="1">
                        <a:solidFill>
                          <a:srgbClr val="C00000"/>
                        </a:solidFill>
                        <a:latin typeface="Cambria Math" panose="02040503050406030204" pitchFamily="18" charset="0"/>
                      </a:rPr>
                      <m:t> </m:t>
                    </m:r>
                  </m:oMath>
                </a14:m>
                <a:r>
                  <a:rPr lang="en-US" sz="1800" dirty="0">
                    <a:solidFill>
                      <a:srgbClr val="C00000"/>
                    </a:solidFill>
                  </a:rPr>
                  <a:t> or </a:t>
                </a:r>
                <a14:m>
                  <m:oMath xmlns:m="http://schemas.openxmlformats.org/officeDocument/2006/math">
                    <m:f>
                      <m:fPr>
                        <m:ctrlPr>
                          <a:rPr lang="en-US" sz="1800" b="0" i="1" smtClean="0">
                            <a:solidFill>
                              <a:srgbClr val="C00000"/>
                            </a:solidFill>
                            <a:latin typeface="Cambria Math" panose="02040503050406030204" pitchFamily="18" charset="0"/>
                          </a:rPr>
                        </m:ctrlPr>
                      </m:fPr>
                      <m:num>
                        <m:sSub>
                          <m:sSubPr>
                            <m:ctrlPr>
                              <a:rPr lang="en-US" sz="1800" b="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𝑇</m:t>
                            </m:r>
                          </m:e>
                          <m:sub>
                            <m:r>
                              <a:rPr lang="en-US" sz="1800" b="0" i="1" smtClean="0">
                                <a:solidFill>
                                  <a:srgbClr val="C00000"/>
                                </a:solidFill>
                                <a:latin typeface="Cambria Math" panose="02040503050406030204" pitchFamily="18" charset="0"/>
                              </a:rPr>
                              <m:t>1</m:t>
                            </m:r>
                          </m:sub>
                        </m:sSub>
                      </m:num>
                      <m:den>
                        <m:sSub>
                          <m:sSubPr>
                            <m:ctrlPr>
                              <a:rPr lang="en-US" sz="1800" b="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𝑇</m:t>
                            </m:r>
                          </m:e>
                          <m:sub>
                            <m:r>
                              <a:rPr lang="en-US" sz="1800" b="0" i="1" smtClean="0">
                                <a:solidFill>
                                  <a:srgbClr val="C00000"/>
                                </a:solidFill>
                                <a:latin typeface="Cambria Math" panose="02040503050406030204" pitchFamily="18" charset="0"/>
                              </a:rPr>
                              <m:t>2</m:t>
                            </m:r>
                          </m:sub>
                        </m:sSub>
                      </m:den>
                    </m:f>
                    <m:r>
                      <a:rPr lang="en-US" sz="1800" b="0" i="1" smtClean="0">
                        <a:solidFill>
                          <a:srgbClr val="C00000"/>
                        </a:solidFill>
                        <a:latin typeface="Cambria Math" panose="02040503050406030204" pitchFamily="18" charset="0"/>
                      </a:rPr>
                      <m:t>=</m:t>
                    </m:r>
                    <m:f>
                      <m:fPr>
                        <m:ctrlPr>
                          <a:rPr lang="en-US" sz="1800" b="0" i="1" smtClean="0">
                            <a:solidFill>
                              <a:srgbClr val="C00000"/>
                            </a:solidFill>
                            <a:latin typeface="Cambria Math" panose="02040503050406030204" pitchFamily="18" charset="0"/>
                          </a:rPr>
                        </m:ctrlPr>
                      </m:fPr>
                      <m:num>
                        <m:sSub>
                          <m:sSubPr>
                            <m:ctrlPr>
                              <a:rPr lang="en-US" sz="1800" b="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𝑃</m:t>
                            </m:r>
                          </m:e>
                          <m:sub>
                            <m:r>
                              <a:rPr lang="en-US" sz="1800" b="0" i="1" smtClean="0">
                                <a:solidFill>
                                  <a:srgbClr val="C00000"/>
                                </a:solidFill>
                                <a:latin typeface="Cambria Math" panose="02040503050406030204" pitchFamily="18" charset="0"/>
                              </a:rPr>
                              <m:t>1</m:t>
                            </m:r>
                          </m:sub>
                        </m:sSub>
                      </m:num>
                      <m:den>
                        <m:sSub>
                          <m:sSubPr>
                            <m:ctrlPr>
                              <a:rPr lang="en-US" sz="1800" b="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𝑃</m:t>
                            </m:r>
                          </m:e>
                          <m:sub>
                            <m:r>
                              <a:rPr lang="en-US" sz="1800" b="0" i="1" smtClean="0">
                                <a:solidFill>
                                  <a:srgbClr val="C00000"/>
                                </a:solidFill>
                                <a:latin typeface="Cambria Math" panose="02040503050406030204" pitchFamily="18" charset="0"/>
                              </a:rPr>
                              <m:t>2</m:t>
                            </m:r>
                          </m:sub>
                        </m:sSub>
                      </m:den>
                    </m:f>
                  </m:oMath>
                </a14:m>
                <a:endParaRPr lang="en-US" sz="1800" dirty="0">
                  <a:solidFill>
                    <a:srgbClr val="C00000"/>
                  </a:solidFill>
                </a:endParaRPr>
              </a:p>
              <a:p>
                <a:pPr lvl="1">
                  <a:lnSpc>
                    <a:spcPct val="90000"/>
                  </a:lnSpc>
                </a:pPr>
                <a:r>
                  <a:rPr lang="en-US" sz="1800" dirty="0">
                    <a:solidFill>
                      <a:srgbClr val="C00000"/>
                    </a:solidFill>
                  </a:rPr>
                  <a:t>Use </a:t>
                </a:r>
                <a14:m>
                  <m:oMath xmlns:m="http://schemas.openxmlformats.org/officeDocument/2006/math">
                    <m:r>
                      <a:rPr lang="en-US" sz="1800" i="1">
                        <a:solidFill>
                          <a:srgbClr val="C00000"/>
                        </a:solidFill>
                        <a:latin typeface="Cambria Math" panose="02040503050406030204" pitchFamily="18" charset="0"/>
                      </a:rPr>
                      <m:t>𝑃</m:t>
                    </m:r>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𝑎</m:t>
                    </m:r>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𝑏</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𝑇</m:t>
                        </m:r>
                      </m:e>
                      <m:sub>
                        <m:r>
                          <a:rPr lang="en-US" sz="1800" i="1">
                            <a:solidFill>
                              <a:srgbClr val="C00000"/>
                            </a:solidFill>
                            <a:latin typeface="Cambria Math" panose="02040503050406030204" pitchFamily="18" charset="0"/>
                          </a:rPr>
                          <m:t>𝐶</m:t>
                        </m:r>
                      </m:sub>
                    </m:sSub>
                    <m:r>
                      <a:rPr lang="en-US" sz="1800" i="1">
                        <a:solidFill>
                          <a:srgbClr val="C00000"/>
                        </a:solidFill>
                        <a:latin typeface="Cambria Math" panose="02040503050406030204" pitchFamily="18" charset="0"/>
                      </a:rPr>
                      <m:t> , </m:t>
                    </m:r>
                  </m:oMath>
                </a14:m>
                <a:r>
                  <a:rPr lang="en-US" sz="1800" dirty="0">
                    <a:solidFill>
                      <a:srgbClr val="C00000"/>
                    </a:solidFill>
                  </a:rPr>
                  <a:t>let </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𝑇</m:t>
                        </m:r>
                      </m:e>
                      <m:sub>
                        <m:r>
                          <a:rPr lang="en-US" sz="1800" i="1">
                            <a:solidFill>
                              <a:srgbClr val="C00000"/>
                            </a:solidFill>
                            <a:latin typeface="Cambria Math" panose="02040503050406030204" pitchFamily="18" charset="0"/>
                          </a:rPr>
                          <m:t>𝑐</m:t>
                        </m:r>
                      </m:sub>
                    </m:sSub>
                    <m:r>
                      <a:rPr lang="en-US" sz="1800" i="1">
                        <a:solidFill>
                          <a:srgbClr val="C00000"/>
                        </a:solidFill>
                        <a:latin typeface="Cambria Math" panose="02040503050406030204" pitchFamily="18" charset="0"/>
                      </a:rPr>
                      <m:t>=</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𝑇</m:t>
                        </m:r>
                      </m:e>
                      <m:sub>
                        <m:r>
                          <a:rPr lang="en-US" sz="1800" i="1">
                            <a:solidFill>
                              <a:srgbClr val="C00000"/>
                            </a:solidFill>
                            <a:latin typeface="Cambria Math" panose="02040503050406030204" pitchFamily="18" charset="0"/>
                          </a:rPr>
                          <m:t>𝐾</m:t>
                        </m:r>
                      </m:sub>
                    </m:sSub>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𝑑</m:t>
                    </m:r>
                    <m:r>
                      <a:rPr lang="en-US" sz="1800" i="1">
                        <a:solidFill>
                          <a:srgbClr val="C00000"/>
                        </a:solidFill>
                        <a:latin typeface="Cambria Math" panose="02040503050406030204" pitchFamily="18" charset="0"/>
                      </a:rPr>
                      <m:t> </m:t>
                    </m:r>
                    <m:r>
                      <a:rPr lang="en-US" sz="1800" i="1">
                        <a:solidFill>
                          <a:srgbClr val="C00000"/>
                        </a:solidFill>
                        <a:latin typeface="Cambria Math" panose="02040503050406030204" pitchFamily="18" charset="0"/>
                      </a:rPr>
                      <m:t>𝑎𝑛𝑑</m:t>
                    </m:r>
                    <m:r>
                      <a:rPr lang="en-US" sz="1800" i="1">
                        <a:solidFill>
                          <a:srgbClr val="C00000"/>
                        </a:solidFill>
                        <a:latin typeface="Cambria Math" panose="02040503050406030204" pitchFamily="18" charset="0"/>
                      </a:rPr>
                      <m:t> </m:t>
                    </m:r>
                    <m:r>
                      <a:rPr lang="en-US" sz="1800" i="1">
                        <a:solidFill>
                          <a:srgbClr val="C00000"/>
                        </a:solidFill>
                        <a:latin typeface="Cambria Math" panose="02040503050406030204" pitchFamily="18" charset="0"/>
                      </a:rPr>
                      <m:t>𝑎</m:t>
                    </m:r>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𝑏𝑑</m:t>
                    </m:r>
                    <m:r>
                      <a:rPr lang="en-US" sz="1800" i="1">
                        <a:solidFill>
                          <a:srgbClr val="C00000"/>
                        </a:solidFill>
                        <a:latin typeface="Cambria Math" panose="02040503050406030204" pitchFamily="18" charset="0"/>
                      </a:rPr>
                      <m:t>=0</m:t>
                    </m:r>
                  </m:oMath>
                </a14:m>
                <a:r>
                  <a:rPr lang="en-US" sz="1800" dirty="0">
                    <a:solidFill>
                      <a:srgbClr val="C00000"/>
                    </a:solidFill>
                  </a:rPr>
                  <a:t>, </a:t>
                </a:r>
                <a14:m>
                  <m:oMath xmlns:m="http://schemas.openxmlformats.org/officeDocument/2006/math">
                    <m:r>
                      <a:rPr lang="en-US" sz="1800" i="1">
                        <a:solidFill>
                          <a:srgbClr val="C00000"/>
                        </a:solidFill>
                        <a:latin typeface="Cambria Math" panose="02040503050406030204" pitchFamily="18" charset="0"/>
                      </a:rPr>
                      <m:t>𝑃</m:t>
                    </m:r>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𝑏</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𝑇</m:t>
                        </m:r>
                      </m:e>
                      <m:sub>
                        <m:r>
                          <a:rPr lang="en-US" sz="1800" i="1">
                            <a:solidFill>
                              <a:srgbClr val="C00000"/>
                            </a:solidFill>
                            <a:latin typeface="Cambria Math" panose="02040503050406030204" pitchFamily="18" charset="0"/>
                          </a:rPr>
                          <m:t>𝐾</m:t>
                        </m:r>
                      </m:sub>
                    </m:sSub>
                  </m:oMath>
                </a14:m>
                <a:endParaRPr lang="en-US" sz="1800" dirty="0">
                  <a:solidFill>
                    <a:srgbClr val="C00000"/>
                  </a:solidFill>
                </a:endParaRPr>
              </a:p>
              <a:p>
                <a:pPr lvl="1">
                  <a:lnSpc>
                    <a:spcPct val="90000"/>
                  </a:lnSpc>
                </a:pPr>
                <a:r>
                  <a:rPr lang="en-US" sz="1800" dirty="0"/>
                  <a:t>On the </a:t>
                </a:r>
                <a:r>
                  <a:rPr lang="en-US" sz="1800" i="1" dirty="0"/>
                  <a:t>Kelvin</a:t>
                </a:r>
                <a:r>
                  <a:rPr lang="en-US" sz="1800" dirty="0"/>
                  <a:t> (or </a:t>
                </a:r>
                <a:r>
                  <a:rPr lang="en-US" sz="1800" i="1" dirty="0"/>
                  <a:t>absolute</a:t>
                </a:r>
                <a:r>
                  <a:rPr lang="en-US" sz="1800" dirty="0"/>
                  <a:t>) </a:t>
                </a:r>
                <a:r>
                  <a:rPr lang="en-US" sz="1800" i="1" dirty="0"/>
                  <a:t>temperature scale</a:t>
                </a:r>
                <a:r>
                  <a:rPr lang="en-US" sz="1800" dirty="0"/>
                  <a:t>, 0 K is the extrapolated temperature at which a gas with constant volume would exert no pressure. (See figure below.) boiling water is at 373.15K</a:t>
                </a:r>
              </a:p>
              <a:p>
                <a:pPr lvl="1">
                  <a:lnSpc>
                    <a:spcPct val="90000"/>
                  </a:lnSpc>
                </a:pPr>
                <a:r>
                  <a:rPr lang="en-US" sz="1800" dirty="0"/>
                  <a:t>To define absolute temperature, we use the triple point of water=273.16K (temperature at which water, vapor and ice coexist) as a reference so </a:t>
                </a:r>
                <a14:m>
                  <m:oMath xmlns:m="http://schemas.openxmlformats.org/officeDocument/2006/math">
                    <m:r>
                      <a:rPr lang="en-US" sz="1800" b="0" i="1" smtClean="0">
                        <a:latin typeface="Cambria Math" panose="02040503050406030204" pitchFamily="18" charset="0"/>
                      </a:rPr>
                      <m:t>𝑇</m:t>
                    </m:r>
                    <m:r>
                      <a:rPr lang="en-US" sz="1800" b="0" i="1" smtClean="0">
                        <a:latin typeface="Cambria Math" panose="02040503050406030204" pitchFamily="18" charset="0"/>
                      </a:rPr>
                      <m:t>=273.16 </m:t>
                    </m:r>
                    <m:r>
                      <a:rPr lang="en-US" sz="1800" b="0" i="1" smtClean="0">
                        <a:latin typeface="Cambria Math" panose="02040503050406030204" pitchFamily="18" charset="0"/>
                      </a:rPr>
                      <m:t>𝑃</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𝑡𝑟𝑖𝑝𝑙𝑒</m:t>
                        </m:r>
                      </m:sub>
                    </m:sSub>
                  </m:oMath>
                </a14:m>
                <a:r>
                  <a:rPr lang="en-US" sz="2100" dirty="0"/>
                  <a:t>, p is pressure of the gas thermometer</a:t>
                </a:r>
              </a:p>
            </p:txBody>
          </p:sp>
        </mc:Choice>
        <mc:Fallback xmlns="">
          <p:sp>
            <p:nvSpPr>
              <p:cNvPr id="25603" name="Rectangle 3"/>
              <p:cNvSpPr>
                <a:spLocks noGrp="1" noRot="1" noChangeAspect="1" noMove="1" noResize="1" noEditPoints="1" noAdjustHandles="1" noChangeArrowheads="1" noChangeShapeType="1" noTextEdit="1"/>
              </p:cNvSpPr>
              <p:nvPr>
                <p:ph type="body" idx="1"/>
              </p:nvPr>
            </p:nvSpPr>
            <p:spPr>
              <a:xfrm>
                <a:off x="0" y="643991"/>
                <a:ext cx="6096000" cy="5048433"/>
              </a:xfrm>
              <a:blipFill>
                <a:blip r:embed="rId3"/>
                <a:stretch>
                  <a:fillRect t="-1003" r="-1455" b="-1504"/>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582937" y="875856"/>
            <a:ext cx="2486978" cy="2400300"/>
          </a:xfrm>
          <a:prstGeom prst="rect">
            <a:avLst/>
          </a:prstGeom>
        </p:spPr>
      </p:pic>
      <p:sp>
        <p:nvSpPr>
          <p:cNvPr id="2" name="TextBox 1">
            <a:extLst>
              <a:ext uri="{FF2B5EF4-FFF2-40B4-BE49-F238E27FC236}">
                <a16:creationId xmlns:a16="http://schemas.microsoft.com/office/drawing/2014/main" id="{FCCB2F5F-26D2-7B4D-BB17-489A05F0B4AA}"/>
              </a:ext>
            </a:extLst>
          </p:cNvPr>
          <p:cNvSpPr txBox="1"/>
          <p:nvPr/>
        </p:nvSpPr>
        <p:spPr>
          <a:xfrm>
            <a:off x="6320314" y="3848100"/>
            <a:ext cx="2823686" cy="1323439"/>
          </a:xfrm>
          <a:prstGeom prst="rect">
            <a:avLst/>
          </a:prstGeom>
          <a:solidFill>
            <a:schemeClr val="accent1">
              <a:lumMod val="20000"/>
              <a:lumOff val="80000"/>
            </a:schemeClr>
          </a:solidFill>
        </p:spPr>
        <p:txBody>
          <a:bodyPr wrap="square" rtlCol="0">
            <a:spAutoFit/>
          </a:bodyPr>
          <a:lstStyle/>
          <a:p>
            <a:pPr algn="l"/>
            <a:r>
              <a:rPr lang="en-US" sz="1800" dirty="0">
                <a:solidFill>
                  <a:srgbClr val="C00000"/>
                </a:solidFill>
              </a:rPr>
              <a:t>We use K to describe ideal gas behavior as it simplifies the gas law expression</a:t>
            </a:r>
          </a:p>
        </p:txBody>
      </p:sp>
    </p:spTree>
    <p:extLst>
      <p:ext uri="{BB962C8B-B14F-4D97-AF65-F5344CB8AC3E}">
        <p14:creationId xmlns:p14="http://schemas.microsoft.com/office/powerpoint/2010/main" val="387521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371600" y="342901"/>
            <a:ext cx="6629400" cy="403957"/>
          </a:xfrm>
        </p:spPr>
        <p:txBody>
          <a:bodyPr/>
          <a:lstStyle/>
          <a:p>
            <a:r>
              <a:rPr lang="en-US"/>
              <a:t>Temperature conversions</a:t>
            </a:r>
          </a:p>
        </p:txBody>
      </p:sp>
      <p:sp>
        <p:nvSpPr>
          <p:cNvPr id="26627" name="Rectangle 3"/>
          <p:cNvSpPr>
            <a:spLocks noChangeArrowheads="1"/>
          </p:cNvSpPr>
          <p:nvPr/>
        </p:nvSpPr>
        <p:spPr bwMode="auto">
          <a:xfrm>
            <a:off x="1143000" y="800101"/>
            <a:ext cx="6858000" cy="1608615"/>
          </a:xfrm>
          <a:prstGeom prst="rect">
            <a:avLst/>
          </a:prstGeom>
          <a:noFill/>
          <a:ln w="34925">
            <a:noFill/>
            <a:miter lim="800000"/>
            <a:headEnd/>
            <a:tailEnd/>
          </a:ln>
        </p:spPr>
        <p:txBody>
          <a:bodyPr lIns="69056" tIns="34529" rIns="69056" bIns="34529">
            <a:spAutoFit/>
          </a:bodyPr>
          <a:lstStyle/>
          <a:p>
            <a:pPr marL="516718" lvl="1" indent="-257168" algn="l">
              <a:spcBef>
                <a:spcPct val="50000"/>
              </a:spcBef>
              <a:buClr>
                <a:srgbClr val="D33325"/>
              </a:buClr>
              <a:buFontTx/>
              <a:buChar char="•"/>
            </a:pPr>
            <a:r>
              <a:rPr lang="en-US" sz="2000" dirty="0">
                <a:latin typeface="Times New Roman" pitchFamily="18" charset="0"/>
              </a:rPr>
              <a:t>The following conversion equations are useful:</a:t>
            </a:r>
          </a:p>
          <a:p>
            <a:pPr marL="516718" lvl="1" indent="-257168" algn="ctr">
              <a:spcBef>
                <a:spcPct val="50000"/>
              </a:spcBef>
              <a:buClr>
                <a:srgbClr val="D33325"/>
              </a:buClr>
            </a:pPr>
            <a:r>
              <a:rPr lang="en-US" sz="2000" i="1" dirty="0">
                <a:latin typeface="Times New Roman" pitchFamily="18" charset="0"/>
              </a:rPr>
              <a:t>T</a:t>
            </a:r>
            <a:r>
              <a:rPr lang="en-US" sz="2000" baseline="-25000" dirty="0">
                <a:latin typeface="Times New Roman" pitchFamily="18" charset="0"/>
              </a:rPr>
              <a:t>F</a:t>
            </a:r>
            <a:r>
              <a:rPr lang="en-US" sz="2000" dirty="0">
                <a:latin typeface="Times New Roman" pitchFamily="18" charset="0"/>
              </a:rPr>
              <a:t> = 9/5 </a:t>
            </a:r>
            <a:r>
              <a:rPr lang="en-US" sz="2000" i="1" dirty="0">
                <a:latin typeface="Times New Roman" pitchFamily="18" charset="0"/>
              </a:rPr>
              <a:t>T</a:t>
            </a:r>
            <a:r>
              <a:rPr lang="en-US" sz="2000" baseline="-25000" dirty="0">
                <a:latin typeface="Times New Roman" pitchFamily="18" charset="0"/>
              </a:rPr>
              <a:t>C</a:t>
            </a:r>
            <a:r>
              <a:rPr lang="en-US" sz="2000" dirty="0">
                <a:latin typeface="Times New Roman" pitchFamily="18" charset="0"/>
              </a:rPr>
              <a:t> + 32° ; </a:t>
            </a:r>
            <a:r>
              <a:rPr lang="en-US" sz="2000" i="1" dirty="0">
                <a:latin typeface="Times New Roman" pitchFamily="18" charset="0"/>
              </a:rPr>
              <a:t>T</a:t>
            </a:r>
            <a:r>
              <a:rPr lang="en-US" sz="2000" baseline="-25000" dirty="0">
                <a:latin typeface="Times New Roman" pitchFamily="18" charset="0"/>
              </a:rPr>
              <a:t>C</a:t>
            </a:r>
            <a:r>
              <a:rPr lang="en-US" sz="2000" i="1" dirty="0">
                <a:latin typeface="Times New Roman" pitchFamily="18" charset="0"/>
              </a:rPr>
              <a:t> = </a:t>
            </a:r>
            <a:r>
              <a:rPr lang="en-US" sz="2000" dirty="0">
                <a:latin typeface="Times New Roman" pitchFamily="18" charset="0"/>
              </a:rPr>
              <a:t>5/9 (</a:t>
            </a:r>
            <a:r>
              <a:rPr lang="en-US" sz="2000" i="1" dirty="0">
                <a:latin typeface="Times New Roman" pitchFamily="18" charset="0"/>
              </a:rPr>
              <a:t>T</a:t>
            </a:r>
            <a:r>
              <a:rPr lang="en-US" sz="2000" baseline="-25000" dirty="0">
                <a:latin typeface="Times New Roman" pitchFamily="18" charset="0"/>
              </a:rPr>
              <a:t>F</a:t>
            </a:r>
            <a:r>
              <a:rPr lang="en-US" sz="2000" dirty="0">
                <a:latin typeface="Times New Roman" pitchFamily="18" charset="0"/>
              </a:rPr>
              <a:t> – 32°) ; </a:t>
            </a:r>
            <a:r>
              <a:rPr lang="en-US" sz="2000" i="1" dirty="0">
                <a:latin typeface="Times New Roman" pitchFamily="18" charset="0"/>
              </a:rPr>
              <a:t>T</a:t>
            </a:r>
            <a:r>
              <a:rPr lang="en-US" sz="2000" baseline="-25000" dirty="0">
                <a:latin typeface="Times New Roman" pitchFamily="18" charset="0"/>
              </a:rPr>
              <a:t>K</a:t>
            </a:r>
            <a:r>
              <a:rPr lang="en-US" sz="2000" dirty="0">
                <a:latin typeface="Times New Roman" pitchFamily="18" charset="0"/>
              </a:rPr>
              <a:t> = </a:t>
            </a:r>
            <a:r>
              <a:rPr lang="en-US" sz="2000" i="1" dirty="0">
                <a:latin typeface="Times New Roman" pitchFamily="18" charset="0"/>
              </a:rPr>
              <a:t>T</a:t>
            </a:r>
            <a:r>
              <a:rPr lang="en-US" sz="2000" baseline="-25000" dirty="0">
                <a:latin typeface="Times New Roman" pitchFamily="18" charset="0"/>
              </a:rPr>
              <a:t>C</a:t>
            </a:r>
            <a:r>
              <a:rPr lang="en-US" sz="2000" dirty="0">
                <a:latin typeface="Times New Roman" pitchFamily="18" charset="0"/>
              </a:rPr>
              <a:t> + 273.15</a:t>
            </a:r>
          </a:p>
          <a:p>
            <a:pPr marL="516718" lvl="1" indent="-257168" algn="l">
              <a:spcBef>
                <a:spcPct val="50000"/>
              </a:spcBef>
              <a:buClr>
                <a:srgbClr val="D33325"/>
              </a:buClr>
              <a:buFontTx/>
              <a:buChar char="•"/>
            </a:pPr>
            <a:r>
              <a:rPr lang="en-US" sz="2000" dirty="0">
                <a:latin typeface="Times New Roman" pitchFamily="18" charset="0"/>
              </a:rPr>
              <a:t>The chart below shows the relationship between temperature scales</a:t>
            </a:r>
          </a:p>
        </p:txBody>
      </p:sp>
      <p:pic>
        <p:nvPicPr>
          <p:cNvPr id="2" name="Picture 1"/>
          <p:cNvPicPr>
            <a:picLocks noChangeAspect="1"/>
          </p:cNvPicPr>
          <p:nvPr/>
        </p:nvPicPr>
        <p:blipFill>
          <a:blip r:embed="rId3"/>
          <a:stretch>
            <a:fillRect/>
          </a:stretch>
        </p:blipFill>
        <p:spPr>
          <a:xfrm>
            <a:off x="1383145" y="2461959"/>
            <a:ext cx="6162675" cy="2962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1"/>
            <a:ext cx="6400800" cy="403957"/>
          </a:xfrm>
        </p:spPr>
        <p:txBody>
          <a:bodyPr/>
          <a:lstStyle/>
          <a:p>
            <a:r>
              <a:rPr lang="en-US" dirty="0"/>
              <a:t>Temperature and Direction of heat flow</a:t>
            </a:r>
          </a:p>
        </p:txBody>
      </p:sp>
      <p:sp>
        <p:nvSpPr>
          <p:cNvPr id="3" name="Content Placeholder 2"/>
          <p:cNvSpPr>
            <a:spLocks noGrp="1"/>
          </p:cNvSpPr>
          <p:nvPr>
            <p:ph idx="1"/>
          </p:nvPr>
        </p:nvSpPr>
        <p:spPr>
          <a:xfrm>
            <a:off x="339436" y="746858"/>
            <a:ext cx="6743700" cy="5093702"/>
          </a:xfrm>
        </p:spPr>
        <p:txBody>
          <a:bodyPr/>
          <a:lstStyle/>
          <a:p>
            <a:r>
              <a:rPr lang="en-US" sz="2000" dirty="0">
                <a:solidFill>
                  <a:srgbClr val="FF0000"/>
                </a:solidFill>
              </a:rPr>
              <a:t>When we put hot and cold objects together, they will gradually become having the same temperature</a:t>
            </a:r>
            <a:r>
              <a:rPr lang="en-US" sz="2000" dirty="0"/>
              <a:t>.</a:t>
            </a:r>
          </a:p>
          <a:p>
            <a:r>
              <a:rPr lang="en-US" sz="2000" dirty="0"/>
              <a:t>Cold ice in a hot drink will melt and the drink will have one temperature</a:t>
            </a:r>
          </a:p>
          <a:p>
            <a:r>
              <a:rPr lang="en-US" sz="2000" dirty="0"/>
              <a:t>Explanation: hot object will give out heat to cold object and raise the temperature of the cold object and the hot object becomes colder</a:t>
            </a:r>
          </a:p>
          <a:p>
            <a:r>
              <a:rPr lang="en-US" sz="2000" dirty="0">
                <a:solidFill>
                  <a:srgbClr val="FF0000"/>
                </a:solidFill>
              </a:rPr>
              <a:t>heat flow from hot objects (high temperature) to cold objects (low temperature)</a:t>
            </a:r>
          </a:p>
          <a:p>
            <a:r>
              <a:rPr lang="en-US" sz="2000" dirty="0">
                <a:solidFill>
                  <a:srgbClr val="C00000"/>
                </a:solidFill>
              </a:rPr>
              <a:t>hot objects (high temp) transfer heat energy to cold objects (low temp) . Cold objects gain energy from hot objects</a:t>
            </a:r>
          </a:p>
          <a:p>
            <a:endParaRPr lang="en-US" sz="2000" dirty="0"/>
          </a:p>
        </p:txBody>
      </p:sp>
      <p:pic>
        <p:nvPicPr>
          <p:cNvPr id="5" name="Picture 4">
            <a:extLst>
              <a:ext uri="{FF2B5EF4-FFF2-40B4-BE49-F238E27FC236}">
                <a16:creationId xmlns:a16="http://schemas.microsoft.com/office/drawing/2014/main" id="{56BC689D-BA8D-6E44-A83C-C0F6B7B7AFE3}"/>
              </a:ext>
            </a:extLst>
          </p:cNvPr>
          <p:cNvPicPr>
            <a:picLocks noChangeAspect="1"/>
          </p:cNvPicPr>
          <p:nvPr/>
        </p:nvPicPr>
        <p:blipFill>
          <a:blip r:embed="rId2"/>
          <a:stretch>
            <a:fillRect/>
          </a:stretch>
        </p:blipFill>
        <p:spPr>
          <a:xfrm>
            <a:off x="7356764" y="1333500"/>
            <a:ext cx="1447800" cy="2171700"/>
          </a:xfrm>
          <a:prstGeom prst="rect">
            <a:avLst/>
          </a:prstGeom>
        </p:spPr>
      </p:pic>
    </p:spTree>
    <p:extLst>
      <p:ext uri="{BB962C8B-B14F-4D97-AF65-F5344CB8AC3E}">
        <p14:creationId xmlns:p14="http://schemas.microsoft.com/office/powerpoint/2010/main" val="2706211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14400" y="209977"/>
            <a:ext cx="6629400" cy="403957"/>
          </a:xfrm>
        </p:spPr>
        <p:txBody>
          <a:bodyPr/>
          <a:lstStyle/>
          <a:p>
            <a:r>
              <a:rPr lang="en-US" dirty="0"/>
              <a:t>“Thermal Equilibrium”</a:t>
            </a:r>
          </a:p>
        </p:txBody>
      </p:sp>
      <p:sp>
        <p:nvSpPr>
          <p:cNvPr id="23555" name="Rectangle 3"/>
          <p:cNvSpPr>
            <a:spLocks noGrp="1" noChangeArrowheads="1"/>
          </p:cNvSpPr>
          <p:nvPr>
            <p:ph type="body" idx="1"/>
          </p:nvPr>
        </p:nvSpPr>
        <p:spPr>
          <a:xfrm>
            <a:off x="457200" y="804008"/>
            <a:ext cx="5810250" cy="4278094"/>
          </a:xfrm>
        </p:spPr>
        <p:txBody>
          <a:bodyPr/>
          <a:lstStyle/>
          <a:p>
            <a:pPr lvl="1"/>
            <a:r>
              <a:rPr lang="en-US" sz="2000" dirty="0"/>
              <a:t>When two objects have </a:t>
            </a:r>
            <a:r>
              <a:rPr lang="en-US" sz="2000" dirty="0">
                <a:solidFill>
                  <a:srgbClr val="C00000"/>
                </a:solidFill>
              </a:rPr>
              <a:t>different temperature</a:t>
            </a:r>
            <a:r>
              <a:rPr lang="en-US" sz="2000" dirty="0"/>
              <a:t>, there is </a:t>
            </a:r>
            <a:r>
              <a:rPr lang="en-US" sz="2000" dirty="0">
                <a:solidFill>
                  <a:srgbClr val="C00000"/>
                </a:solidFill>
              </a:rPr>
              <a:t>heat flow (energy flow) </a:t>
            </a:r>
            <a:r>
              <a:rPr lang="en-US" sz="2000" dirty="0"/>
              <a:t>between the two objects. </a:t>
            </a:r>
          </a:p>
          <a:p>
            <a:pPr lvl="1"/>
            <a:r>
              <a:rPr lang="en-US" sz="2000" dirty="0"/>
              <a:t>When they have the </a:t>
            </a:r>
            <a:r>
              <a:rPr lang="en-US" sz="2000" dirty="0">
                <a:solidFill>
                  <a:srgbClr val="C00000"/>
                </a:solidFill>
              </a:rPr>
              <a:t>same temperature</a:t>
            </a:r>
            <a:r>
              <a:rPr lang="en-US" sz="2000" dirty="0"/>
              <a:t>,. they are in </a:t>
            </a:r>
            <a:r>
              <a:rPr lang="en-US" sz="2000" dirty="0">
                <a:solidFill>
                  <a:srgbClr val="C00000"/>
                </a:solidFill>
              </a:rPr>
              <a:t>thermal equilibrium</a:t>
            </a:r>
            <a:r>
              <a:rPr lang="en-US" sz="2000" dirty="0"/>
              <a:t>. There is </a:t>
            </a:r>
            <a:r>
              <a:rPr lang="en-US" sz="2000" dirty="0">
                <a:solidFill>
                  <a:srgbClr val="C00000"/>
                </a:solidFill>
              </a:rPr>
              <a:t>no heat flow </a:t>
            </a:r>
            <a:r>
              <a:rPr lang="en-US" sz="2000" dirty="0"/>
              <a:t>between two objects in thermal equilibrium</a:t>
            </a:r>
          </a:p>
          <a:p>
            <a:pPr lvl="1"/>
            <a:r>
              <a:rPr lang="en-US" sz="2000" dirty="0"/>
              <a:t>Iron in high temperature in contact with copper, which has a lower temperature</a:t>
            </a:r>
          </a:p>
          <a:p>
            <a:pPr lvl="1"/>
            <a:r>
              <a:rPr lang="en-US" sz="2000" dirty="0"/>
              <a:t>Heat transferred from iron to copper. </a:t>
            </a:r>
          </a:p>
          <a:p>
            <a:pPr lvl="1"/>
            <a:r>
              <a:rPr lang="en-US" sz="2000" dirty="0">
                <a:solidFill>
                  <a:srgbClr val="C00000"/>
                </a:solidFill>
              </a:rPr>
              <a:t>Copper receives heat and temperature increases, until copper has same temperature as iron  (until the copper and iron are in thermal equilibrium)</a:t>
            </a:r>
          </a:p>
        </p:txBody>
      </p:sp>
      <p:pic>
        <p:nvPicPr>
          <p:cNvPr id="2" name="Picture 1"/>
          <p:cNvPicPr>
            <a:picLocks noChangeAspect="1"/>
          </p:cNvPicPr>
          <p:nvPr/>
        </p:nvPicPr>
        <p:blipFill rotWithShape="1">
          <a:blip r:embed="rId3"/>
          <a:srcRect t="11467" r="7603"/>
          <a:stretch/>
        </p:blipFill>
        <p:spPr>
          <a:xfrm>
            <a:off x="6733598" y="2324100"/>
            <a:ext cx="2114550" cy="1208647"/>
          </a:xfrm>
          <a:prstGeom prst="rect">
            <a:avLst/>
          </a:prstGeom>
        </p:spPr>
      </p:pic>
      <p:grpSp>
        <p:nvGrpSpPr>
          <p:cNvPr id="8" name="Group 7">
            <a:extLst>
              <a:ext uri="{FF2B5EF4-FFF2-40B4-BE49-F238E27FC236}">
                <a16:creationId xmlns:a16="http://schemas.microsoft.com/office/drawing/2014/main" id="{1F588082-10E7-DE47-83F4-3C3310DCC087}"/>
              </a:ext>
            </a:extLst>
          </p:cNvPr>
          <p:cNvGrpSpPr/>
          <p:nvPr/>
        </p:nvGrpSpPr>
        <p:grpSpPr>
          <a:xfrm>
            <a:off x="6705600" y="1148123"/>
            <a:ext cx="2286000" cy="925286"/>
            <a:chOff x="6121831" y="1026886"/>
            <a:chExt cx="3048000" cy="1233714"/>
          </a:xfrm>
        </p:grpSpPr>
        <p:pic>
          <p:nvPicPr>
            <p:cNvPr id="6" name="Picture 5">
              <a:extLst>
                <a:ext uri="{FF2B5EF4-FFF2-40B4-BE49-F238E27FC236}">
                  <a16:creationId xmlns:a16="http://schemas.microsoft.com/office/drawing/2014/main" id="{146FF944-17E6-FB45-BF95-53E032459E20}"/>
                </a:ext>
              </a:extLst>
            </p:cNvPr>
            <p:cNvPicPr>
              <a:picLocks noChangeAspect="1"/>
            </p:cNvPicPr>
            <p:nvPr/>
          </p:nvPicPr>
          <p:blipFill rotWithShape="1">
            <a:blip r:embed="rId4"/>
            <a:srcRect l="24760"/>
            <a:stretch/>
          </p:blipFill>
          <p:spPr>
            <a:xfrm>
              <a:off x="6121831" y="1219200"/>
              <a:ext cx="3048000" cy="1041400"/>
            </a:xfrm>
            <a:prstGeom prst="rect">
              <a:avLst/>
            </a:prstGeom>
          </p:spPr>
        </p:pic>
        <p:sp>
          <p:nvSpPr>
            <p:cNvPr id="7" name="TextBox 6">
              <a:extLst>
                <a:ext uri="{FF2B5EF4-FFF2-40B4-BE49-F238E27FC236}">
                  <a16:creationId xmlns:a16="http://schemas.microsoft.com/office/drawing/2014/main" id="{47977CB6-517F-9C4D-9F48-DE5357058B3F}"/>
                </a:ext>
              </a:extLst>
            </p:cNvPr>
            <p:cNvSpPr txBox="1"/>
            <p:nvPr/>
          </p:nvSpPr>
          <p:spPr>
            <a:xfrm>
              <a:off x="6183892" y="1026886"/>
              <a:ext cx="2862324" cy="400109"/>
            </a:xfrm>
            <a:prstGeom prst="rect">
              <a:avLst/>
            </a:prstGeom>
            <a:noFill/>
          </p:spPr>
          <p:txBody>
            <a:bodyPr wrap="none" rtlCol="0">
              <a:spAutoFit/>
            </a:bodyPr>
            <a:lstStyle/>
            <a:p>
              <a:r>
                <a:rPr lang="en-US" sz="1350" dirty="0"/>
                <a:t>Heat flow from hot to cold</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90500"/>
            <a:ext cx="6400800" cy="403957"/>
          </a:xfrm>
        </p:spPr>
        <p:txBody>
          <a:bodyPr/>
          <a:lstStyle/>
          <a:p>
            <a:r>
              <a:rPr lang="en-US" dirty="0"/>
              <a:t>Thermal equilibrium in temperature measurement</a:t>
            </a:r>
          </a:p>
        </p:txBody>
      </p:sp>
      <p:sp>
        <p:nvSpPr>
          <p:cNvPr id="3" name="Content Placeholder 2"/>
          <p:cNvSpPr>
            <a:spLocks noGrp="1"/>
          </p:cNvSpPr>
          <p:nvPr>
            <p:ph idx="1"/>
          </p:nvPr>
        </p:nvSpPr>
        <p:spPr>
          <a:xfrm>
            <a:off x="150090" y="746859"/>
            <a:ext cx="7241309" cy="5561522"/>
          </a:xfrm>
        </p:spPr>
        <p:txBody>
          <a:bodyPr/>
          <a:lstStyle/>
          <a:p>
            <a:pPr lvl="1"/>
            <a:r>
              <a:rPr lang="en-US" sz="2000" dirty="0"/>
              <a:t>When you measure the temperature of the water using a thermometer,</a:t>
            </a:r>
          </a:p>
          <a:p>
            <a:pPr lvl="1"/>
            <a:r>
              <a:rPr lang="en-US" sz="2000" dirty="0"/>
              <a:t>We wait for a while after putting the thermometer in water so that heat is exchanged between water and thermometer. </a:t>
            </a:r>
          </a:p>
          <a:p>
            <a:pPr lvl="1"/>
            <a:r>
              <a:rPr lang="en-US" sz="2000" dirty="0"/>
              <a:t>After sufficient heat exchange, </a:t>
            </a:r>
            <a:r>
              <a:rPr lang="en-US" sz="2000" dirty="0">
                <a:solidFill>
                  <a:srgbClr val="C00000"/>
                </a:solidFill>
              </a:rPr>
              <a:t>water and thermometer are in thermal equilibrium. </a:t>
            </a:r>
          </a:p>
          <a:p>
            <a:pPr lvl="1"/>
            <a:r>
              <a:rPr lang="en-US" sz="2000" dirty="0"/>
              <a:t>At thermal equilibrium there is no heat exchange between water and thermometer.</a:t>
            </a:r>
          </a:p>
          <a:p>
            <a:pPr lvl="1"/>
            <a:r>
              <a:rPr lang="en-US" sz="2000" dirty="0"/>
              <a:t>At thermal equilibrium, </a:t>
            </a:r>
            <a:r>
              <a:rPr lang="en-US" sz="2000" dirty="0">
                <a:solidFill>
                  <a:srgbClr val="C00000"/>
                </a:solidFill>
              </a:rPr>
              <a:t>Temperature of the thermometer is same as  the temperature of water</a:t>
            </a:r>
          </a:p>
          <a:p>
            <a:pPr lvl="1"/>
            <a:r>
              <a:rPr lang="en-US" sz="2000" dirty="0">
                <a:solidFill>
                  <a:srgbClr val="FF0000"/>
                </a:solidFill>
              </a:rPr>
              <a:t>When measure temperature, the thermometer and the object measured are in thermal equilibrium</a:t>
            </a:r>
          </a:p>
          <a:p>
            <a:endParaRPr lang="en-US" sz="3200" dirty="0"/>
          </a:p>
        </p:txBody>
      </p:sp>
      <p:pic>
        <p:nvPicPr>
          <p:cNvPr id="4" name="Picture 3"/>
          <p:cNvPicPr>
            <a:picLocks noChangeAspect="1"/>
          </p:cNvPicPr>
          <p:nvPr/>
        </p:nvPicPr>
        <p:blipFill rotWithShape="1">
          <a:blip r:embed="rId2"/>
          <a:srcRect l="4773" t="7912" r="4849" b="4434"/>
          <a:stretch/>
        </p:blipFill>
        <p:spPr>
          <a:xfrm>
            <a:off x="7162800" y="1638300"/>
            <a:ext cx="1714500" cy="1727611"/>
          </a:xfrm>
          <a:prstGeom prst="rect">
            <a:avLst/>
          </a:prstGeom>
        </p:spPr>
      </p:pic>
    </p:spTree>
    <p:extLst>
      <p:ext uri="{BB962C8B-B14F-4D97-AF65-F5344CB8AC3E}">
        <p14:creationId xmlns:p14="http://schemas.microsoft.com/office/powerpoint/2010/main" val="988849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419058" y="232508"/>
            <a:ext cx="6629400" cy="403957"/>
          </a:xfrm>
        </p:spPr>
        <p:txBody>
          <a:bodyPr/>
          <a:lstStyle/>
          <a:p>
            <a:r>
              <a:rPr lang="en-US" dirty="0"/>
              <a:t>The zeroth law of thermodynamics</a:t>
            </a:r>
          </a:p>
        </p:txBody>
      </p:sp>
      <p:sp>
        <p:nvSpPr>
          <p:cNvPr id="24579" name="Rectangle 3"/>
          <p:cNvSpPr>
            <a:spLocks noGrp="1" noChangeArrowheads="1"/>
          </p:cNvSpPr>
          <p:nvPr>
            <p:ph type="body" idx="1"/>
          </p:nvPr>
        </p:nvSpPr>
        <p:spPr>
          <a:xfrm>
            <a:off x="152400" y="698078"/>
            <a:ext cx="8001000" cy="2985433"/>
          </a:xfrm>
        </p:spPr>
        <p:txBody>
          <a:bodyPr/>
          <a:lstStyle/>
          <a:p>
            <a:pPr lvl="1">
              <a:lnSpc>
                <a:spcPct val="90000"/>
              </a:lnSpc>
              <a:tabLst>
                <a:tab pos="297649" algn="l"/>
              </a:tabLst>
            </a:pPr>
            <a:r>
              <a:rPr lang="en-US" sz="2000" i="1" u="sng" dirty="0"/>
              <a:t>Zeroth law of thermodynamics</a:t>
            </a:r>
            <a:r>
              <a:rPr lang="en-US" sz="2000" u="sng" dirty="0"/>
              <a:t>:</a:t>
            </a:r>
            <a:r>
              <a:rPr lang="en-US" sz="2000" dirty="0"/>
              <a:t> </a:t>
            </a:r>
            <a:r>
              <a:rPr lang="en-US" sz="2000" dirty="0">
                <a:solidFill>
                  <a:srgbClr val="FF0000"/>
                </a:solidFill>
              </a:rPr>
              <a:t>If </a:t>
            </a:r>
            <a:r>
              <a:rPr lang="en-US" sz="2000" i="1" dirty="0">
                <a:solidFill>
                  <a:srgbClr val="FF0000"/>
                </a:solidFill>
              </a:rPr>
              <a:t>C</a:t>
            </a:r>
            <a:r>
              <a:rPr lang="en-US" sz="2000" dirty="0">
                <a:solidFill>
                  <a:srgbClr val="FF0000"/>
                </a:solidFill>
              </a:rPr>
              <a:t> is  in thermal equilibrium with </a:t>
            </a:r>
            <a:r>
              <a:rPr lang="en-US" sz="2000" i="1" dirty="0">
                <a:solidFill>
                  <a:srgbClr val="FF0000"/>
                </a:solidFill>
              </a:rPr>
              <a:t>A </a:t>
            </a:r>
            <a:r>
              <a:rPr lang="en-US" sz="2000" dirty="0">
                <a:solidFill>
                  <a:srgbClr val="FF0000"/>
                </a:solidFill>
              </a:rPr>
              <a:t>and C is in thermal equilibrium with </a:t>
            </a:r>
            <a:r>
              <a:rPr lang="en-US" sz="2000" i="1" dirty="0">
                <a:solidFill>
                  <a:srgbClr val="FF0000"/>
                </a:solidFill>
              </a:rPr>
              <a:t>B</a:t>
            </a:r>
            <a:r>
              <a:rPr lang="en-US" sz="2000" dirty="0">
                <a:solidFill>
                  <a:srgbClr val="FF0000"/>
                </a:solidFill>
              </a:rPr>
              <a:t>, then </a:t>
            </a:r>
            <a:r>
              <a:rPr lang="en-US" sz="2000" i="1" dirty="0">
                <a:solidFill>
                  <a:srgbClr val="FF0000"/>
                </a:solidFill>
              </a:rPr>
              <a:t>A</a:t>
            </a:r>
            <a:r>
              <a:rPr lang="en-US" sz="2000" dirty="0">
                <a:solidFill>
                  <a:srgbClr val="FF0000"/>
                </a:solidFill>
              </a:rPr>
              <a:t> and </a:t>
            </a:r>
            <a:r>
              <a:rPr lang="en-US" sz="2000" i="1" dirty="0">
                <a:solidFill>
                  <a:srgbClr val="FF0000"/>
                </a:solidFill>
              </a:rPr>
              <a:t>B</a:t>
            </a:r>
            <a:r>
              <a:rPr lang="en-US" sz="2000" dirty="0">
                <a:solidFill>
                  <a:srgbClr val="FF0000"/>
                </a:solidFill>
              </a:rPr>
              <a:t> are in thermal equilibrium with each other. (See Figure below.)</a:t>
            </a:r>
          </a:p>
          <a:p>
            <a:pPr lvl="1">
              <a:lnSpc>
                <a:spcPct val="90000"/>
              </a:lnSpc>
              <a:tabLst>
                <a:tab pos="297649" algn="l"/>
              </a:tabLst>
            </a:pPr>
            <a:r>
              <a:rPr lang="en-US" sz="2000" dirty="0"/>
              <a:t>When we use thermometer 2 to measure the temperature of 1 and 3, the thermometer 2 is in thermal equilibrium with 1 and 3 separately</a:t>
            </a:r>
          </a:p>
          <a:p>
            <a:pPr lvl="1">
              <a:lnSpc>
                <a:spcPct val="90000"/>
              </a:lnSpc>
              <a:tabLst>
                <a:tab pos="297649" algn="l"/>
              </a:tabLst>
            </a:pPr>
            <a:r>
              <a:rPr lang="en-US" sz="2000" i="1" dirty="0"/>
              <a:t>When the thermometer 2 tells 1 and 3 have the same temperature, then 1 and 3 are in thermal equilibrium and have the same temperature. When you put them together, there is no heat flow and the temperature remains unchanged.</a:t>
            </a:r>
          </a:p>
        </p:txBody>
      </p:sp>
      <p:pic>
        <p:nvPicPr>
          <p:cNvPr id="2" name="Picture 1"/>
          <p:cNvPicPr>
            <a:picLocks noChangeAspect="1"/>
          </p:cNvPicPr>
          <p:nvPr/>
        </p:nvPicPr>
        <p:blipFill>
          <a:blip r:embed="rId3"/>
          <a:stretch>
            <a:fillRect/>
          </a:stretch>
        </p:blipFill>
        <p:spPr>
          <a:xfrm>
            <a:off x="4900011" y="3569122"/>
            <a:ext cx="2926883" cy="2000250"/>
          </a:xfrm>
          <a:prstGeom prst="rect">
            <a:avLst/>
          </a:prstGeom>
        </p:spPr>
      </p:pic>
      <p:grpSp>
        <p:nvGrpSpPr>
          <p:cNvPr id="6" name="Group 5">
            <a:extLst>
              <a:ext uri="{FF2B5EF4-FFF2-40B4-BE49-F238E27FC236}">
                <a16:creationId xmlns:a16="http://schemas.microsoft.com/office/drawing/2014/main" id="{75709E0C-E1D7-DD4D-918A-79E72CA9E07F}"/>
              </a:ext>
            </a:extLst>
          </p:cNvPr>
          <p:cNvGrpSpPr/>
          <p:nvPr/>
        </p:nvGrpSpPr>
        <p:grpSpPr>
          <a:xfrm>
            <a:off x="1147857" y="4076700"/>
            <a:ext cx="2821351" cy="1172953"/>
            <a:chOff x="1422640" y="3938186"/>
            <a:chExt cx="2821351" cy="1172953"/>
          </a:xfrm>
        </p:grpSpPr>
        <p:sp>
          <p:nvSpPr>
            <p:cNvPr id="3" name="Rectangle 2"/>
            <p:cNvSpPr/>
            <p:nvPr/>
          </p:nvSpPr>
          <p:spPr bwMode="auto">
            <a:xfrm>
              <a:off x="1422640" y="4514507"/>
              <a:ext cx="800100" cy="457200"/>
            </a:xfrm>
            <a:prstGeom prst="rect">
              <a:avLst/>
            </a:prstGeom>
            <a:solidFill>
              <a:srgbClr val="FFFF00"/>
            </a:solidFill>
            <a:ln w="34925" cap="flat" cmpd="sng" algn="ctr">
              <a:solidFill>
                <a:schemeClr val="tx1"/>
              </a:solidFill>
              <a:prstDash val="solid"/>
              <a:round/>
              <a:headEnd type="none" w="med" len="med"/>
              <a:tailEnd type="none" w="med" len="med"/>
            </a:ln>
            <a:effectLst/>
          </p:spPr>
          <p:txBody>
            <a:bodyPr vert="horz" wrap="none" lIns="69056" tIns="34529" rIns="69056" bIns="34529" numCol="1" rtlCol="0" anchor="ctr" anchorCtr="0" compatLnSpc="1">
              <a:prstTxWarp prst="textNoShape">
                <a:avLst/>
              </a:prstTxWarp>
            </a:bodyPr>
            <a:lstStyle/>
            <a:p>
              <a:pPr algn="ctr"/>
              <a:r>
                <a:rPr lang="en-US" sz="1800" dirty="0"/>
                <a:t>A 50</a:t>
              </a:r>
              <a:r>
                <a:rPr lang="en-US" sz="1800" baseline="30000" dirty="0"/>
                <a:t>o</a:t>
              </a:r>
              <a:r>
                <a:rPr lang="en-US" sz="1800" dirty="0"/>
                <a:t>C</a:t>
              </a:r>
            </a:p>
          </p:txBody>
        </p:sp>
        <p:sp>
          <p:nvSpPr>
            <p:cNvPr id="4" name="Rectangle 3"/>
            <p:cNvSpPr/>
            <p:nvPr/>
          </p:nvSpPr>
          <p:spPr bwMode="auto">
            <a:xfrm>
              <a:off x="3100991" y="4539639"/>
              <a:ext cx="1143000" cy="571500"/>
            </a:xfrm>
            <a:prstGeom prst="rect">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algn="ctr"/>
              <a:r>
                <a:rPr lang="en-US" sz="1800" dirty="0"/>
                <a:t>B 50</a:t>
              </a:r>
              <a:r>
                <a:rPr lang="en-US" sz="1800" baseline="30000" dirty="0"/>
                <a:t>o</a:t>
              </a:r>
              <a:r>
                <a:rPr lang="en-US" sz="1800" dirty="0"/>
                <a:t>C</a:t>
              </a:r>
            </a:p>
          </p:txBody>
        </p:sp>
        <p:sp>
          <p:nvSpPr>
            <p:cNvPr id="5" name="Rectangle 4"/>
            <p:cNvSpPr/>
            <p:nvPr/>
          </p:nvSpPr>
          <p:spPr bwMode="auto">
            <a:xfrm>
              <a:off x="2036399" y="3938186"/>
              <a:ext cx="1200150" cy="342900"/>
            </a:xfrm>
            <a:prstGeom prst="rect">
              <a:avLst/>
            </a:prstGeom>
            <a:solidFill>
              <a:schemeClr val="accent1">
                <a:lumMod val="75000"/>
              </a:schemeClr>
            </a:solidFill>
            <a:ln w="34925" cap="flat" cmpd="sng" algn="ctr">
              <a:solidFill>
                <a:schemeClr val="tx1"/>
              </a:solidFill>
              <a:prstDash val="solid"/>
              <a:round/>
              <a:headEnd type="none" w="med" len="med"/>
              <a:tailEnd type="none" w="med" len="med"/>
            </a:ln>
            <a:effectLst/>
          </p:spPr>
          <p:txBody>
            <a:bodyPr vert="horz" wrap="none" lIns="69056" tIns="34529" rIns="69056" bIns="34529" numCol="1" rtlCol="0" anchor="ctr" anchorCtr="0" compatLnSpc="1">
              <a:prstTxWarp prst="textNoShape">
                <a:avLst/>
              </a:prstTxWarp>
            </a:bodyPr>
            <a:lstStyle/>
            <a:p>
              <a:pPr algn="ctr" defTabSz="685783"/>
              <a:r>
                <a:rPr lang="en-US" sz="1800" dirty="0"/>
                <a:t>C   50</a:t>
              </a:r>
              <a:r>
                <a:rPr lang="en-US" sz="1800" baseline="30000" dirty="0"/>
                <a:t>o</a:t>
              </a:r>
              <a:r>
                <a:rPr lang="en-US" sz="1800" dirty="0"/>
                <a:t>C</a:t>
              </a:r>
            </a:p>
          </p:txBody>
        </p:sp>
        <p:cxnSp>
          <p:nvCxnSpPr>
            <p:cNvPr id="7" name="Straight Arrow Connector 6"/>
            <p:cNvCxnSpPr/>
            <p:nvPr/>
          </p:nvCxnSpPr>
          <p:spPr bwMode="auto">
            <a:xfrm flipV="1">
              <a:off x="1765540" y="4226347"/>
              <a:ext cx="457200" cy="3429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Arrow Connector 8"/>
            <p:cNvCxnSpPr>
              <a:endCxn id="4" idx="0"/>
            </p:cNvCxnSpPr>
            <p:nvPr/>
          </p:nvCxnSpPr>
          <p:spPr bwMode="auto">
            <a:xfrm>
              <a:off x="2986691" y="4196739"/>
              <a:ext cx="685800" cy="3429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a:off x="2129441" y="4857750"/>
              <a:ext cx="971550" cy="0"/>
            </a:xfrm>
            <a:prstGeom prst="straightConnector1">
              <a:avLst/>
            </a:prstGeom>
            <a:gradFill rotWithShape="0">
              <a:gsLst>
                <a:gs pos="0">
                  <a:schemeClr val="accent1"/>
                </a:gs>
                <a:gs pos="100000">
                  <a:schemeClr val="bg1"/>
                </a:gs>
              </a:gsLst>
              <a:lin ang="5400000" scaled="1"/>
            </a:gradFill>
            <a:ln w="34925" cap="flat" cmpd="sng" algn="ctr">
              <a:solidFill>
                <a:srgbClr val="FF0000"/>
              </a:solidFill>
              <a:prstDash val="solid"/>
              <a:round/>
              <a:headEnd type="arrow"/>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66700"/>
            <a:ext cx="8534400" cy="403957"/>
          </a:xfrm>
        </p:spPr>
        <p:txBody>
          <a:bodyPr/>
          <a:lstStyle/>
          <a:p>
            <a:r>
              <a:rPr lang="en-US" dirty="0"/>
              <a:t>Consequence of zero law</a:t>
            </a:r>
          </a:p>
        </p:txBody>
      </p:sp>
      <p:sp>
        <p:nvSpPr>
          <p:cNvPr id="3" name="Content Placeholder 2"/>
          <p:cNvSpPr>
            <a:spLocks noGrp="1"/>
          </p:cNvSpPr>
          <p:nvPr>
            <p:ph idx="1"/>
          </p:nvPr>
        </p:nvSpPr>
        <p:spPr>
          <a:xfrm>
            <a:off x="1314450" y="800101"/>
            <a:ext cx="6457950" cy="2371803"/>
          </a:xfrm>
        </p:spPr>
        <p:txBody>
          <a:bodyPr/>
          <a:lstStyle/>
          <a:p>
            <a:r>
              <a:rPr lang="en-US" dirty="0"/>
              <a:t>Owing to zero law, we don’t need to bring two objects together and still know that </a:t>
            </a:r>
            <a:r>
              <a:rPr lang="en-US" dirty="0">
                <a:solidFill>
                  <a:srgbClr val="C00000"/>
                </a:solidFill>
              </a:rPr>
              <a:t>they are in thermal equilibrium,</a:t>
            </a:r>
          </a:p>
          <a:p>
            <a:r>
              <a:rPr lang="en-US" dirty="0">
                <a:solidFill>
                  <a:srgbClr val="C00000"/>
                </a:solidFill>
              </a:rPr>
              <a:t>We know that when they have the same temperature measured with the same thermometer, they are in </a:t>
            </a:r>
            <a:r>
              <a:rPr lang="en-US">
                <a:solidFill>
                  <a:srgbClr val="C00000"/>
                </a:solidFill>
              </a:rPr>
              <a:t>thermal equilibrium</a:t>
            </a:r>
            <a:endParaRPr lang="en-US" dirty="0">
              <a:solidFill>
                <a:srgbClr val="C00000"/>
              </a:solidFill>
            </a:endParaRPr>
          </a:p>
        </p:txBody>
      </p:sp>
    </p:spTree>
    <p:extLst>
      <p:ext uri="{BB962C8B-B14F-4D97-AF65-F5344CB8AC3E}">
        <p14:creationId xmlns:p14="http://schemas.microsoft.com/office/powerpoint/2010/main" val="2701223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766"/>
            <a:ext cx="6400800" cy="480131"/>
          </a:xfrm>
        </p:spPr>
        <p:txBody>
          <a:bodyPr/>
          <a:lstStyle/>
          <a:p>
            <a:r>
              <a:rPr lang="en-US" sz="2800" dirty="0"/>
              <a:t>Heat is energy: Experimental Proof</a:t>
            </a:r>
          </a:p>
        </p:txBody>
      </p:sp>
      <p:sp>
        <p:nvSpPr>
          <p:cNvPr id="3" name="Content Placeholder 2"/>
          <p:cNvSpPr>
            <a:spLocks noGrp="1"/>
          </p:cNvSpPr>
          <p:nvPr>
            <p:ph idx="1"/>
          </p:nvPr>
        </p:nvSpPr>
        <p:spPr>
          <a:xfrm>
            <a:off x="666750" y="800100"/>
            <a:ext cx="7105650" cy="1523494"/>
          </a:xfrm>
        </p:spPr>
        <p:txBody>
          <a:bodyPr/>
          <a:lstStyle/>
          <a:p>
            <a:pPr marL="342892" indent="-342892">
              <a:buClr>
                <a:srgbClr val="FF0000"/>
              </a:buClr>
              <a:buFont typeface="Arial"/>
              <a:buChar char="•"/>
            </a:pPr>
            <a:r>
              <a:rPr lang="en-US" sz="2000" dirty="0"/>
              <a:t>Heat from hot objects to cold objects and causes temperature increase in the  cold object</a:t>
            </a:r>
          </a:p>
          <a:p>
            <a:pPr marL="342892" indent="-342892">
              <a:buClr>
                <a:srgbClr val="FF0000"/>
              </a:buClr>
              <a:buFont typeface="Arial"/>
              <a:buChar char="•"/>
            </a:pPr>
            <a:r>
              <a:rPr lang="en-US" sz="2000" dirty="0"/>
              <a:t>Heat is a form of energy, it is measured in joule, just like kinetic energy, potential energy</a:t>
            </a:r>
          </a:p>
        </p:txBody>
      </p:sp>
      <p:pic>
        <p:nvPicPr>
          <p:cNvPr id="4" name="Picture 3"/>
          <p:cNvPicPr>
            <a:picLocks noChangeAspect="1"/>
          </p:cNvPicPr>
          <p:nvPr/>
        </p:nvPicPr>
        <p:blipFill>
          <a:blip r:embed="rId2"/>
          <a:stretch>
            <a:fillRect/>
          </a:stretch>
        </p:blipFill>
        <p:spPr>
          <a:xfrm>
            <a:off x="6772275" y="2323594"/>
            <a:ext cx="2000250" cy="1719224"/>
          </a:xfrm>
          <a:prstGeom prst="rect">
            <a:avLst/>
          </a:prstGeom>
        </p:spPr>
      </p:pic>
      <p:sp>
        <p:nvSpPr>
          <p:cNvPr id="5" name="TextBox 4"/>
          <p:cNvSpPr txBox="1"/>
          <p:nvPr/>
        </p:nvSpPr>
        <p:spPr>
          <a:xfrm>
            <a:off x="666750" y="2323594"/>
            <a:ext cx="5734050" cy="2972306"/>
          </a:xfrm>
          <a:prstGeom prst="rect">
            <a:avLst/>
          </a:prstGeom>
          <a:noFill/>
        </p:spPr>
        <p:txBody>
          <a:bodyPr wrap="square" rtlCol="0">
            <a:spAutoFit/>
          </a:bodyPr>
          <a:lstStyle/>
          <a:p>
            <a:pPr algn="l"/>
            <a:r>
              <a:rPr lang="en-US" sz="2000" u="sng" dirty="0"/>
              <a:t>Experimental proof</a:t>
            </a:r>
            <a:r>
              <a:rPr lang="en-US" sz="2000" dirty="0"/>
              <a:t>:</a:t>
            </a:r>
          </a:p>
          <a:p>
            <a:pPr marL="342900" indent="-342900" algn="l">
              <a:buFont typeface="Arial" panose="020B0604020202020204" pitchFamily="34" charset="0"/>
              <a:buChar char="•"/>
            </a:pPr>
            <a:r>
              <a:rPr lang="en-US" sz="2000" dirty="0"/>
              <a:t>The weight falls, decrease in potential energy, convert to work done by stirrer</a:t>
            </a:r>
          </a:p>
          <a:p>
            <a:pPr marL="342900" indent="-342900" algn="l">
              <a:buFont typeface="Arial" panose="020B0604020202020204" pitchFamily="34" charset="0"/>
              <a:buChar char="•"/>
            </a:pPr>
            <a:r>
              <a:rPr lang="en-US" sz="2000" dirty="0">
                <a:solidFill>
                  <a:schemeClr val="tx2">
                    <a:lumMod val="75000"/>
                  </a:schemeClr>
                </a:solidFill>
              </a:rPr>
              <a:t>Temperature of water increase, water have heat energy</a:t>
            </a:r>
            <a:endParaRPr lang="en-US" sz="2000" dirty="0">
              <a:solidFill>
                <a:srgbClr val="C00000"/>
              </a:solidFill>
            </a:endParaRPr>
          </a:p>
          <a:p>
            <a:pPr marL="342900" indent="-342900" algn="l">
              <a:buFont typeface="Arial" panose="020B0604020202020204" pitchFamily="34" charset="0"/>
              <a:buChar char="•"/>
            </a:pPr>
            <a:r>
              <a:rPr lang="en-US" sz="2000" dirty="0">
                <a:solidFill>
                  <a:srgbClr val="C00000"/>
                </a:solidFill>
              </a:rPr>
              <a:t>Heat energy come from work done and potential energy. Heat is a form of energy like KE and PE</a:t>
            </a:r>
          </a:p>
          <a:p>
            <a:pPr algn="l"/>
            <a:endParaRPr lang="en-US" sz="2000" dirty="0">
              <a:solidFill>
                <a:schemeClr val="tx2">
                  <a:lumMod val="75000"/>
                </a:schemeClr>
              </a:solidFill>
            </a:endParaRPr>
          </a:p>
        </p:txBody>
      </p:sp>
    </p:spTree>
    <p:extLst>
      <p:ext uri="{BB962C8B-B14F-4D97-AF65-F5344CB8AC3E}">
        <p14:creationId xmlns:p14="http://schemas.microsoft.com/office/powerpoint/2010/main" val="1866175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269D9-2D68-1F43-8289-583E2BE6501C}"/>
              </a:ext>
            </a:extLst>
          </p:cNvPr>
          <p:cNvSpPr>
            <a:spLocks noGrp="1"/>
          </p:cNvSpPr>
          <p:nvPr>
            <p:ph type="title"/>
          </p:nvPr>
        </p:nvSpPr>
        <p:spPr>
          <a:xfrm>
            <a:off x="304800" y="63501"/>
            <a:ext cx="8534400" cy="403957"/>
          </a:xfrm>
        </p:spPr>
        <p:txBody>
          <a:bodyPr/>
          <a:lstStyle/>
          <a:p>
            <a:r>
              <a:rPr lang="en-US" dirty="0"/>
              <a:t>Atomic/molecular model of matter and Internal Energy</a:t>
            </a:r>
          </a:p>
        </p:txBody>
      </p:sp>
      <p:sp>
        <p:nvSpPr>
          <p:cNvPr id="3" name="Content Placeholder 2">
            <a:extLst>
              <a:ext uri="{FF2B5EF4-FFF2-40B4-BE49-F238E27FC236}">
                <a16:creationId xmlns:a16="http://schemas.microsoft.com/office/drawing/2014/main" id="{DF0DDA87-56D5-D549-86AE-B7FAFE7E9088}"/>
              </a:ext>
            </a:extLst>
          </p:cNvPr>
          <p:cNvSpPr>
            <a:spLocks noGrp="1"/>
          </p:cNvSpPr>
          <p:nvPr>
            <p:ph idx="1"/>
          </p:nvPr>
        </p:nvSpPr>
        <p:spPr>
          <a:xfrm>
            <a:off x="290945" y="467458"/>
            <a:ext cx="6719455" cy="4599842"/>
          </a:xfrm>
        </p:spPr>
        <p:txBody>
          <a:bodyPr/>
          <a:lstStyle/>
          <a:p>
            <a:r>
              <a:rPr lang="en-US" sz="1800" dirty="0"/>
              <a:t>Objects can transfer energy to other colder objects. </a:t>
            </a:r>
            <a:r>
              <a:rPr lang="en-US" sz="1800" u="sng" dirty="0"/>
              <a:t>Matter has internal energy.</a:t>
            </a:r>
          </a:p>
          <a:p>
            <a:r>
              <a:rPr lang="en-US" sz="1800" dirty="0"/>
              <a:t>Matters consist of atoms and molecules, which are in random motion</a:t>
            </a:r>
          </a:p>
          <a:p>
            <a:r>
              <a:rPr lang="en-US" sz="1800" dirty="0"/>
              <a:t>The atoms or molecules possess random kinetic energy. When temperature increase, random kinetic energy increases. </a:t>
            </a:r>
          </a:p>
          <a:p>
            <a:r>
              <a:rPr lang="en-US" sz="1800" dirty="0"/>
              <a:t>The total random kinetic energy is part of the </a:t>
            </a:r>
            <a:r>
              <a:rPr lang="en-US" sz="1800" dirty="0">
                <a:solidFill>
                  <a:srgbClr val="FF0000"/>
                </a:solidFill>
              </a:rPr>
              <a:t>internal energy of the matter. The other part is the potential energy due to interatomic force.</a:t>
            </a:r>
          </a:p>
          <a:p>
            <a:r>
              <a:rPr lang="en-US" sz="1800" dirty="0">
                <a:solidFill>
                  <a:srgbClr val="FF0000"/>
                </a:solidFill>
              </a:rPr>
              <a:t>Between atoms/molecules there is potential energy due to interatomic forces (attractive or </a:t>
            </a:r>
            <a:r>
              <a:rPr lang="en-US" sz="1800" dirty="0" err="1">
                <a:solidFill>
                  <a:srgbClr val="FF0000"/>
                </a:solidFill>
              </a:rPr>
              <a:t>replusive</a:t>
            </a:r>
            <a:r>
              <a:rPr lang="en-US" sz="1800" dirty="0">
                <a:solidFill>
                  <a:srgbClr val="FF0000"/>
                </a:solidFill>
              </a:rPr>
              <a:t>)</a:t>
            </a:r>
          </a:p>
          <a:p>
            <a:r>
              <a:rPr lang="en-US" sz="1800" dirty="0">
                <a:solidFill>
                  <a:srgbClr val="FF0000"/>
                </a:solidFill>
              </a:rPr>
              <a:t>Internal energy =random kinetic </a:t>
            </a:r>
            <a:r>
              <a:rPr lang="en-US" sz="1800" dirty="0" err="1">
                <a:solidFill>
                  <a:srgbClr val="FF0000"/>
                </a:solidFill>
              </a:rPr>
              <a:t>energy+inter-molecular</a:t>
            </a:r>
            <a:r>
              <a:rPr lang="en-US" sz="1800" dirty="0">
                <a:solidFill>
                  <a:srgbClr val="FF0000"/>
                </a:solidFill>
              </a:rPr>
              <a:t> potential energy</a:t>
            </a:r>
          </a:p>
          <a:p>
            <a:endParaRPr lang="en-US" sz="1800" dirty="0">
              <a:solidFill>
                <a:srgbClr val="FF0000"/>
              </a:solidFill>
            </a:endParaRPr>
          </a:p>
        </p:txBody>
      </p:sp>
      <p:pic>
        <p:nvPicPr>
          <p:cNvPr id="4" name="Picture 3">
            <a:extLst>
              <a:ext uri="{FF2B5EF4-FFF2-40B4-BE49-F238E27FC236}">
                <a16:creationId xmlns:a16="http://schemas.microsoft.com/office/drawing/2014/main" id="{E63FEA3A-C501-0F4D-9C73-195C7E6176C5}"/>
              </a:ext>
            </a:extLst>
          </p:cNvPr>
          <p:cNvPicPr>
            <a:picLocks noChangeAspect="1"/>
          </p:cNvPicPr>
          <p:nvPr/>
        </p:nvPicPr>
        <p:blipFill rotWithShape="1">
          <a:blip r:embed="rId2"/>
          <a:srcRect r="52062"/>
          <a:stretch/>
        </p:blipFill>
        <p:spPr>
          <a:xfrm>
            <a:off x="7068216" y="629915"/>
            <a:ext cx="1906825" cy="1895475"/>
          </a:xfrm>
          <a:prstGeom prst="rect">
            <a:avLst/>
          </a:prstGeom>
        </p:spPr>
      </p:pic>
      <p:pic>
        <p:nvPicPr>
          <p:cNvPr id="5" name="Picture 4">
            <a:extLst>
              <a:ext uri="{FF2B5EF4-FFF2-40B4-BE49-F238E27FC236}">
                <a16:creationId xmlns:a16="http://schemas.microsoft.com/office/drawing/2014/main" id="{E9E5E923-3608-1847-B95F-A7233FB97121}"/>
              </a:ext>
            </a:extLst>
          </p:cNvPr>
          <p:cNvPicPr>
            <a:picLocks noChangeAspect="1"/>
          </p:cNvPicPr>
          <p:nvPr/>
        </p:nvPicPr>
        <p:blipFill rotWithShape="1">
          <a:blip r:embed="rId2"/>
          <a:srcRect l="52062"/>
          <a:stretch/>
        </p:blipFill>
        <p:spPr>
          <a:xfrm>
            <a:off x="7068216" y="2933700"/>
            <a:ext cx="1737866" cy="1727522"/>
          </a:xfrm>
          <a:prstGeom prst="rect">
            <a:avLst/>
          </a:prstGeom>
        </p:spPr>
      </p:pic>
    </p:spTree>
    <p:extLst>
      <p:ext uri="{BB962C8B-B14F-4D97-AF65-F5344CB8AC3E}">
        <p14:creationId xmlns:p14="http://schemas.microsoft.com/office/powerpoint/2010/main" val="2804746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7D56D-54C8-E540-B559-BC8929CE2110}"/>
              </a:ext>
            </a:extLst>
          </p:cNvPr>
          <p:cNvSpPr>
            <a:spLocks noGrp="1"/>
          </p:cNvSpPr>
          <p:nvPr>
            <p:ph type="title"/>
          </p:nvPr>
        </p:nvSpPr>
        <p:spPr>
          <a:xfrm>
            <a:off x="304800" y="63501"/>
            <a:ext cx="8534400" cy="480131"/>
          </a:xfrm>
        </p:spPr>
        <p:txBody>
          <a:bodyPr/>
          <a:lstStyle/>
          <a:p>
            <a:r>
              <a:rPr lang="en-US" sz="2800" dirty="0"/>
              <a:t>Internal energy and heat</a:t>
            </a:r>
          </a:p>
        </p:txBody>
      </p:sp>
      <p:sp>
        <p:nvSpPr>
          <p:cNvPr id="3" name="Content Placeholder 2">
            <a:extLst>
              <a:ext uri="{FF2B5EF4-FFF2-40B4-BE49-F238E27FC236}">
                <a16:creationId xmlns:a16="http://schemas.microsoft.com/office/drawing/2014/main" id="{2E22B5E2-382F-3649-B63B-69AFCEC77016}"/>
              </a:ext>
            </a:extLst>
          </p:cNvPr>
          <p:cNvSpPr>
            <a:spLocks noGrp="1"/>
          </p:cNvSpPr>
          <p:nvPr>
            <p:ph idx="1"/>
          </p:nvPr>
        </p:nvSpPr>
        <p:spPr>
          <a:xfrm>
            <a:off x="914400" y="647700"/>
            <a:ext cx="7467600" cy="4952510"/>
          </a:xfrm>
        </p:spPr>
        <p:txBody>
          <a:bodyPr/>
          <a:lstStyle/>
          <a:p>
            <a:r>
              <a:rPr lang="en-US" sz="2400" dirty="0">
                <a:solidFill>
                  <a:srgbClr val="FF0000"/>
                </a:solidFill>
              </a:rPr>
              <a:t>When temperature increases</a:t>
            </a:r>
            <a:r>
              <a:rPr lang="en-US" sz="2400" dirty="0"/>
              <a:t>, random kinetic energy increases, inter-atomic/molecular potential energy increases, </a:t>
            </a:r>
          </a:p>
          <a:p>
            <a:r>
              <a:rPr lang="en-US" sz="2400" dirty="0"/>
              <a:t>Which means </a:t>
            </a:r>
            <a:r>
              <a:rPr lang="en-US" sz="2400" dirty="0">
                <a:solidFill>
                  <a:srgbClr val="FF0000"/>
                </a:solidFill>
              </a:rPr>
              <a:t>internal energy increases</a:t>
            </a:r>
          </a:p>
          <a:p>
            <a:r>
              <a:rPr lang="en-US" sz="2400" dirty="0"/>
              <a:t>You need to </a:t>
            </a:r>
            <a:r>
              <a:rPr lang="en-US" sz="2400" dirty="0">
                <a:solidFill>
                  <a:srgbClr val="FF0000"/>
                </a:solidFill>
              </a:rPr>
              <a:t>supply energy to increase the internal energy</a:t>
            </a:r>
            <a:r>
              <a:rPr lang="en-US" sz="2400" dirty="0"/>
              <a:t> and the temperature of the objects. </a:t>
            </a:r>
          </a:p>
          <a:p>
            <a:r>
              <a:rPr lang="en-US" sz="2400" dirty="0"/>
              <a:t>This energy is called </a:t>
            </a:r>
            <a:r>
              <a:rPr lang="en-US" sz="2400" dirty="0">
                <a:solidFill>
                  <a:srgbClr val="FF0000"/>
                </a:solidFill>
              </a:rPr>
              <a:t>heat</a:t>
            </a:r>
          </a:p>
          <a:p>
            <a:r>
              <a:rPr lang="en-US" sz="2400" dirty="0"/>
              <a:t>Thus Heat is  energy like kinetic energy and potential energy</a:t>
            </a:r>
          </a:p>
          <a:p>
            <a:endParaRPr lang="en-US" dirty="0"/>
          </a:p>
        </p:txBody>
      </p:sp>
    </p:spTree>
    <p:extLst>
      <p:ext uri="{BB962C8B-B14F-4D97-AF65-F5344CB8AC3E}">
        <p14:creationId xmlns:p14="http://schemas.microsoft.com/office/powerpoint/2010/main" val="3682672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60" y="243331"/>
            <a:ext cx="6400800" cy="978729"/>
          </a:xfrm>
        </p:spPr>
        <p:txBody>
          <a:bodyPr/>
          <a:lstStyle/>
          <a:p>
            <a:r>
              <a:rPr lang="en-US" sz="3200" dirty="0">
                <a:solidFill>
                  <a:srgbClr val="FF0000"/>
                </a:solidFill>
              </a:rPr>
              <a:t>Why do we need to study heat?</a:t>
            </a:r>
            <a:br>
              <a:rPr lang="en-US" sz="3200" dirty="0">
                <a:solidFill>
                  <a:srgbClr val="FF0000"/>
                </a:solidFill>
              </a:rPr>
            </a:br>
            <a:endParaRPr lang="en-US" sz="3200" dirty="0"/>
          </a:p>
        </p:txBody>
      </p:sp>
      <p:sp>
        <p:nvSpPr>
          <p:cNvPr id="3" name="Content Placeholder 2"/>
          <p:cNvSpPr>
            <a:spLocks noGrp="1"/>
          </p:cNvSpPr>
          <p:nvPr>
            <p:ph idx="1"/>
          </p:nvPr>
        </p:nvSpPr>
        <p:spPr>
          <a:xfrm>
            <a:off x="580930" y="876300"/>
            <a:ext cx="5600700" cy="4310795"/>
          </a:xfrm>
        </p:spPr>
        <p:txBody>
          <a:bodyPr/>
          <a:lstStyle/>
          <a:p>
            <a:pPr marL="342892" indent="-342892">
              <a:buFont typeface="Arial"/>
              <a:buChar char="•"/>
            </a:pPr>
            <a:r>
              <a:rPr lang="en-US" dirty="0"/>
              <a:t>Heat has many applications:</a:t>
            </a:r>
          </a:p>
          <a:p>
            <a:pPr marL="342892" indent="-342892">
              <a:buFont typeface="Arial"/>
              <a:buChar char="•"/>
            </a:pPr>
            <a:r>
              <a:rPr lang="en-US" dirty="0"/>
              <a:t>Not just cooking food, keep us warm</a:t>
            </a:r>
          </a:p>
          <a:p>
            <a:pPr marL="342892" indent="-342892">
              <a:buFont typeface="Arial"/>
              <a:buChar char="•"/>
            </a:pPr>
            <a:r>
              <a:rPr lang="en-US" dirty="0"/>
              <a:t>In engines, </a:t>
            </a:r>
            <a:r>
              <a:rPr lang="en-US" dirty="0">
                <a:solidFill>
                  <a:srgbClr val="FF0000"/>
                </a:solidFill>
              </a:rPr>
              <a:t>engines use heat from </a:t>
            </a:r>
            <a:r>
              <a:rPr lang="en-US" dirty="0"/>
              <a:t> burning </a:t>
            </a:r>
            <a:r>
              <a:rPr lang="en-US" dirty="0">
                <a:solidFill>
                  <a:srgbClr val="FF0000"/>
                </a:solidFill>
              </a:rPr>
              <a:t>fuel</a:t>
            </a:r>
          </a:p>
          <a:p>
            <a:pPr marL="342892" indent="-342892">
              <a:buFont typeface="Arial"/>
              <a:buChar char="•"/>
            </a:pPr>
            <a:r>
              <a:rPr lang="en-US" dirty="0">
                <a:solidFill>
                  <a:srgbClr val="660066"/>
                </a:solidFill>
              </a:rPr>
              <a:t>Car engines, rocket, jet engines, power generation “use heat”</a:t>
            </a:r>
          </a:p>
          <a:p>
            <a:pPr marL="342892" indent="-342892">
              <a:buFont typeface="Arial"/>
              <a:buChar char="•"/>
            </a:pPr>
            <a:r>
              <a:rPr lang="en-US" dirty="0">
                <a:solidFill>
                  <a:srgbClr val="660066"/>
                </a:solidFill>
              </a:rPr>
              <a:t>Air conditioner, refrigerator transfer heat causes </a:t>
            </a:r>
            <a:r>
              <a:rPr lang="en-US" dirty="0">
                <a:solidFill>
                  <a:schemeClr val="accent5">
                    <a:lumMod val="25000"/>
                  </a:schemeClr>
                </a:solidFill>
              </a:rPr>
              <a:t>change in temperature</a:t>
            </a:r>
          </a:p>
          <a:p>
            <a:endParaRPr lang="en-US" dirty="0"/>
          </a:p>
        </p:txBody>
      </p:sp>
      <p:pic>
        <p:nvPicPr>
          <p:cNvPr id="6" name="Picture 5"/>
          <p:cNvPicPr>
            <a:picLocks noChangeAspect="1"/>
          </p:cNvPicPr>
          <p:nvPr/>
        </p:nvPicPr>
        <p:blipFill>
          <a:blip r:embed="rId2"/>
          <a:stretch>
            <a:fillRect/>
          </a:stretch>
        </p:blipFill>
        <p:spPr>
          <a:xfrm flipV="1">
            <a:off x="5562600" y="3924300"/>
            <a:ext cx="4019360" cy="1607744"/>
          </a:xfrm>
          <a:prstGeom prst="rect">
            <a:avLst/>
          </a:prstGeom>
        </p:spPr>
      </p:pic>
      <p:pic>
        <p:nvPicPr>
          <p:cNvPr id="7" name="Picture 6"/>
          <p:cNvPicPr>
            <a:picLocks noChangeAspect="1"/>
          </p:cNvPicPr>
          <p:nvPr/>
        </p:nvPicPr>
        <p:blipFill>
          <a:blip r:embed="rId3"/>
          <a:stretch>
            <a:fillRect/>
          </a:stretch>
        </p:blipFill>
        <p:spPr>
          <a:xfrm>
            <a:off x="6762560" y="475963"/>
            <a:ext cx="1295400" cy="1921959"/>
          </a:xfrm>
          <a:prstGeom prst="rect">
            <a:avLst/>
          </a:prstGeom>
        </p:spPr>
      </p:pic>
      <p:pic>
        <p:nvPicPr>
          <p:cNvPr id="8" name="Picture 7"/>
          <p:cNvPicPr>
            <a:picLocks noChangeAspect="1"/>
          </p:cNvPicPr>
          <p:nvPr/>
        </p:nvPicPr>
        <p:blipFill>
          <a:blip r:embed="rId4"/>
          <a:stretch>
            <a:fillRect/>
          </a:stretch>
        </p:blipFill>
        <p:spPr>
          <a:xfrm>
            <a:off x="6762560" y="2609660"/>
            <a:ext cx="1619440" cy="1619440"/>
          </a:xfrm>
          <a:prstGeom prst="rect">
            <a:avLst/>
          </a:prstGeom>
        </p:spPr>
      </p:pic>
    </p:spTree>
    <p:extLst>
      <p:ext uri="{BB962C8B-B14F-4D97-AF65-F5344CB8AC3E}">
        <p14:creationId xmlns:p14="http://schemas.microsoft.com/office/powerpoint/2010/main" val="496797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291" y="199024"/>
            <a:ext cx="6400800" cy="535531"/>
          </a:xfrm>
        </p:spPr>
        <p:txBody>
          <a:bodyPr/>
          <a:lstStyle/>
          <a:p>
            <a:r>
              <a:rPr lang="en-US" sz="3200" dirty="0"/>
              <a:t>Thermal state</a:t>
            </a:r>
          </a:p>
        </p:txBody>
      </p:sp>
      <p:sp>
        <p:nvSpPr>
          <p:cNvPr id="3" name="Content Placeholder 2"/>
          <p:cNvSpPr>
            <a:spLocks noGrp="1"/>
          </p:cNvSpPr>
          <p:nvPr>
            <p:ph idx="1"/>
          </p:nvPr>
        </p:nvSpPr>
        <p:spPr>
          <a:xfrm>
            <a:off x="228600" y="974858"/>
            <a:ext cx="6324600" cy="4170372"/>
          </a:xfrm>
        </p:spPr>
        <p:txBody>
          <a:bodyPr/>
          <a:lstStyle/>
          <a:p>
            <a:r>
              <a:rPr lang="en-US" sz="2000" dirty="0">
                <a:solidFill>
                  <a:srgbClr val="C00000"/>
                </a:solidFill>
              </a:rPr>
              <a:t>State of an object determined by its temperature is the thermal state of the object</a:t>
            </a:r>
          </a:p>
          <a:p>
            <a:r>
              <a:rPr lang="en-US" sz="2000" dirty="0"/>
              <a:t>For example:</a:t>
            </a:r>
          </a:p>
          <a:p>
            <a:r>
              <a:rPr lang="en-US" sz="2000" dirty="0"/>
              <a:t>Temperature increases, solids expand, liquid boils, gas expands, ice melt, iron becomes softer</a:t>
            </a:r>
          </a:p>
          <a:p>
            <a:r>
              <a:rPr lang="en-US" sz="2000" dirty="0"/>
              <a:t> change in temperature&gt;change in thermal state&gt; change in properties</a:t>
            </a:r>
          </a:p>
          <a:p>
            <a:r>
              <a:rPr lang="en-US" sz="2000" dirty="0"/>
              <a:t>The changes due to change in temperature is the changes of the thermal state</a:t>
            </a:r>
          </a:p>
          <a:p>
            <a:endParaRPr lang="en-US" sz="2000" dirty="0"/>
          </a:p>
        </p:txBody>
      </p:sp>
      <p:pic>
        <p:nvPicPr>
          <p:cNvPr id="4" name="Picture 3">
            <a:extLst>
              <a:ext uri="{FF2B5EF4-FFF2-40B4-BE49-F238E27FC236}">
                <a16:creationId xmlns:a16="http://schemas.microsoft.com/office/drawing/2014/main" id="{18072871-F494-1441-88FC-E1C983803DFD}"/>
              </a:ext>
            </a:extLst>
          </p:cNvPr>
          <p:cNvPicPr>
            <a:picLocks noChangeAspect="1"/>
          </p:cNvPicPr>
          <p:nvPr/>
        </p:nvPicPr>
        <p:blipFill>
          <a:blip r:embed="rId2"/>
          <a:stretch>
            <a:fillRect/>
          </a:stretch>
        </p:blipFill>
        <p:spPr>
          <a:xfrm>
            <a:off x="6734438" y="957933"/>
            <a:ext cx="1860149" cy="1395112"/>
          </a:xfrm>
          <a:prstGeom prst="rect">
            <a:avLst/>
          </a:prstGeom>
        </p:spPr>
      </p:pic>
      <p:pic>
        <p:nvPicPr>
          <p:cNvPr id="5" name="Picture 4">
            <a:extLst>
              <a:ext uri="{FF2B5EF4-FFF2-40B4-BE49-F238E27FC236}">
                <a16:creationId xmlns:a16="http://schemas.microsoft.com/office/drawing/2014/main" id="{90E9AC96-37B0-5C4B-921C-1753D7C67E24}"/>
              </a:ext>
            </a:extLst>
          </p:cNvPr>
          <p:cNvPicPr>
            <a:picLocks noChangeAspect="1"/>
          </p:cNvPicPr>
          <p:nvPr/>
        </p:nvPicPr>
        <p:blipFill>
          <a:blip r:embed="rId3"/>
          <a:stretch>
            <a:fillRect/>
          </a:stretch>
        </p:blipFill>
        <p:spPr>
          <a:xfrm>
            <a:off x="6736747" y="2353045"/>
            <a:ext cx="1272837" cy="1106815"/>
          </a:xfrm>
          <a:prstGeom prst="rect">
            <a:avLst/>
          </a:prstGeom>
        </p:spPr>
      </p:pic>
      <p:pic>
        <p:nvPicPr>
          <p:cNvPr id="6" name="Picture 5">
            <a:extLst>
              <a:ext uri="{FF2B5EF4-FFF2-40B4-BE49-F238E27FC236}">
                <a16:creationId xmlns:a16="http://schemas.microsoft.com/office/drawing/2014/main" id="{83AB1349-A983-BE41-88E9-A1800AE194EA}"/>
              </a:ext>
            </a:extLst>
          </p:cNvPr>
          <p:cNvPicPr>
            <a:picLocks noChangeAspect="1"/>
          </p:cNvPicPr>
          <p:nvPr/>
        </p:nvPicPr>
        <p:blipFill>
          <a:blip r:embed="rId4"/>
          <a:stretch>
            <a:fillRect/>
          </a:stretch>
        </p:blipFill>
        <p:spPr>
          <a:xfrm>
            <a:off x="6734438" y="3619500"/>
            <a:ext cx="1885950" cy="1258872"/>
          </a:xfrm>
          <a:prstGeom prst="rect">
            <a:avLst/>
          </a:prstGeom>
        </p:spPr>
      </p:pic>
    </p:spTree>
    <p:extLst>
      <p:ext uri="{BB962C8B-B14F-4D97-AF65-F5344CB8AC3E}">
        <p14:creationId xmlns:p14="http://schemas.microsoft.com/office/powerpoint/2010/main" val="3712248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16" y="228327"/>
            <a:ext cx="6400800" cy="403957"/>
          </a:xfrm>
        </p:spPr>
        <p:txBody>
          <a:bodyPr/>
          <a:lstStyle/>
          <a:p>
            <a:r>
              <a:rPr lang="en-US" dirty="0"/>
              <a:t>State variable</a:t>
            </a:r>
          </a:p>
        </p:txBody>
      </p:sp>
      <p:sp>
        <p:nvSpPr>
          <p:cNvPr id="3" name="Content Placeholder 2"/>
          <p:cNvSpPr>
            <a:spLocks noGrp="1"/>
          </p:cNvSpPr>
          <p:nvPr>
            <p:ph idx="1"/>
          </p:nvPr>
        </p:nvSpPr>
        <p:spPr>
          <a:xfrm>
            <a:off x="491613" y="723097"/>
            <a:ext cx="7315200" cy="3402470"/>
          </a:xfrm>
        </p:spPr>
        <p:txBody>
          <a:bodyPr/>
          <a:lstStyle/>
          <a:p>
            <a:pPr marL="285750" indent="-285750">
              <a:buFont typeface="Arial" panose="020B0604020202020204" pitchFamily="34" charset="0"/>
              <a:buChar char="•"/>
            </a:pPr>
            <a:r>
              <a:rPr lang="en-US" sz="1800" dirty="0">
                <a:solidFill>
                  <a:srgbClr val="C00000"/>
                </a:solidFill>
              </a:rPr>
              <a:t> State variable is a physical quantity that determines the thermal state of an object. Change in thermal state leads to change in state variables</a:t>
            </a:r>
          </a:p>
          <a:p>
            <a:pPr marL="285750" indent="-285750">
              <a:buFont typeface="Arial" panose="020B0604020202020204" pitchFamily="34" charset="0"/>
              <a:buChar char="•"/>
            </a:pPr>
            <a:r>
              <a:rPr lang="en-US" sz="1800" dirty="0">
                <a:solidFill>
                  <a:srgbClr val="C00000"/>
                </a:solidFill>
              </a:rPr>
              <a:t>Temperature is a state variable, it describes thermal state of matter. Other state variables: pressure, volume.</a:t>
            </a:r>
          </a:p>
          <a:p>
            <a:pPr marL="285750" indent="-285750">
              <a:buFont typeface="Arial" panose="020B0604020202020204" pitchFamily="34" charset="0"/>
              <a:buChar char="•"/>
            </a:pPr>
            <a:r>
              <a:rPr lang="en-US" sz="1800" dirty="0">
                <a:solidFill>
                  <a:srgbClr val="C00000"/>
                </a:solidFill>
              </a:rPr>
              <a:t>Position is state variable in mechanics</a:t>
            </a:r>
            <a:r>
              <a:rPr lang="en-US" sz="1800" dirty="0"/>
              <a:t>, position is used to describe the change of positions of objects</a:t>
            </a:r>
          </a:p>
          <a:p>
            <a:pPr marL="285750" indent="-285750">
              <a:buFont typeface="Arial" panose="020B0604020202020204" pitchFamily="34" charset="0"/>
              <a:buChar char="•"/>
            </a:pPr>
            <a:r>
              <a:rPr lang="en-US" sz="1800" dirty="0"/>
              <a:t>In heat engine (car engine), matter changes its state (describe by state variables) through a cycle and convert heat into mechanical work. Temperature is changed in a cycle.</a:t>
            </a:r>
          </a:p>
        </p:txBody>
      </p:sp>
      <p:sp>
        <p:nvSpPr>
          <p:cNvPr id="5" name="TextBox 4"/>
          <p:cNvSpPr txBox="1"/>
          <p:nvPr/>
        </p:nvSpPr>
        <p:spPr>
          <a:xfrm>
            <a:off x="609600" y="4229100"/>
            <a:ext cx="3308564" cy="646331"/>
          </a:xfrm>
          <a:prstGeom prst="rect">
            <a:avLst/>
          </a:prstGeom>
          <a:noFill/>
        </p:spPr>
        <p:txBody>
          <a:bodyPr wrap="square" rtlCol="0">
            <a:spAutoFit/>
          </a:bodyPr>
          <a:lstStyle/>
          <a:p>
            <a:r>
              <a:rPr lang="en-US" sz="1800" dirty="0">
                <a:solidFill>
                  <a:srgbClr val="C00000"/>
                </a:solidFill>
              </a:rPr>
              <a:t>We use the change of thermal states of gas in a car engine</a:t>
            </a:r>
          </a:p>
        </p:txBody>
      </p:sp>
      <p:pic>
        <p:nvPicPr>
          <p:cNvPr id="9" name="Picture 8">
            <a:extLst>
              <a:ext uri="{FF2B5EF4-FFF2-40B4-BE49-F238E27FC236}">
                <a16:creationId xmlns:a16="http://schemas.microsoft.com/office/drawing/2014/main" id="{B8CBCA07-EBFB-784C-A02F-CD7112BD93D6}"/>
              </a:ext>
            </a:extLst>
          </p:cNvPr>
          <p:cNvPicPr>
            <a:picLocks noChangeAspect="1"/>
          </p:cNvPicPr>
          <p:nvPr/>
        </p:nvPicPr>
        <p:blipFill>
          <a:blip r:embed="rId2"/>
          <a:stretch>
            <a:fillRect/>
          </a:stretch>
        </p:blipFill>
        <p:spPr>
          <a:xfrm>
            <a:off x="4857086" y="3939381"/>
            <a:ext cx="4129752" cy="1797895"/>
          </a:xfrm>
          <a:prstGeom prst="rect">
            <a:avLst/>
          </a:prstGeom>
        </p:spPr>
      </p:pic>
    </p:spTree>
    <p:extLst>
      <p:ext uri="{BB962C8B-B14F-4D97-AF65-F5344CB8AC3E}">
        <p14:creationId xmlns:p14="http://schemas.microsoft.com/office/powerpoint/2010/main" val="2030042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EBAB-8959-8542-8C67-CB3B27C984E6}"/>
              </a:ext>
            </a:extLst>
          </p:cNvPr>
          <p:cNvSpPr>
            <a:spLocks noGrp="1"/>
          </p:cNvSpPr>
          <p:nvPr>
            <p:ph type="title"/>
          </p:nvPr>
        </p:nvSpPr>
        <p:spPr/>
        <p:txBody>
          <a:bodyPr/>
          <a:lstStyle/>
          <a:p>
            <a:r>
              <a:rPr lang="en-US" dirty="0"/>
              <a:t>Other state variables</a:t>
            </a:r>
          </a:p>
        </p:txBody>
      </p:sp>
      <p:sp>
        <p:nvSpPr>
          <p:cNvPr id="3" name="Content Placeholder 2">
            <a:extLst>
              <a:ext uri="{FF2B5EF4-FFF2-40B4-BE49-F238E27FC236}">
                <a16:creationId xmlns:a16="http://schemas.microsoft.com/office/drawing/2014/main" id="{C2E8DF6D-D5E2-0447-92FC-8B6F70791EB3}"/>
              </a:ext>
            </a:extLst>
          </p:cNvPr>
          <p:cNvSpPr>
            <a:spLocks noGrp="1"/>
          </p:cNvSpPr>
          <p:nvPr>
            <p:ph idx="1"/>
          </p:nvPr>
        </p:nvSpPr>
        <p:spPr>
          <a:xfrm>
            <a:off x="137932" y="613809"/>
            <a:ext cx="6262868" cy="4487382"/>
          </a:xfrm>
        </p:spPr>
        <p:txBody>
          <a:bodyPr/>
          <a:lstStyle/>
          <a:p>
            <a:pPr marL="342892" indent="-342892">
              <a:buFont typeface="Arial" panose="020B0604020202020204" pitchFamily="34" charset="0"/>
              <a:buChar char="•"/>
            </a:pPr>
            <a:r>
              <a:rPr lang="en-US" sz="2100" dirty="0"/>
              <a:t>Pressure, volume, length are also other state variables.</a:t>
            </a:r>
          </a:p>
          <a:p>
            <a:pPr marL="342892" indent="-342892">
              <a:buFont typeface="Arial" panose="020B0604020202020204" pitchFamily="34" charset="0"/>
              <a:buChar char="•"/>
            </a:pPr>
            <a:r>
              <a:rPr lang="en-US" sz="2100" dirty="0"/>
              <a:t> When the thermal state is changed, state variables, such as temperature, volume, pressure and length, can change. </a:t>
            </a:r>
          </a:p>
          <a:p>
            <a:pPr marL="342892" indent="-342892">
              <a:buFont typeface="Arial" panose="020B0604020202020204" pitchFamily="34" charset="0"/>
              <a:buChar char="•"/>
            </a:pPr>
            <a:r>
              <a:rPr lang="en-US" sz="2100" dirty="0"/>
              <a:t>They describe change in the state of the matter; So they are state variables.</a:t>
            </a:r>
          </a:p>
          <a:p>
            <a:pPr marL="342892" indent="-342892">
              <a:buFont typeface="Arial" panose="020B0604020202020204" pitchFamily="34" charset="0"/>
              <a:buChar char="•"/>
            </a:pPr>
            <a:r>
              <a:rPr lang="en-US" sz="2100" dirty="0"/>
              <a:t>State variables are used to describe the thermal state of matter just like position, velocity and acceleration in motion.</a:t>
            </a:r>
          </a:p>
          <a:p>
            <a:pPr marL="342892" indent="-342892">
              <a:buFont typeface="Arial" panose="020B0604020202020204" pitchFamily="34" charset="0"/>
              <a:buChar char="•"/>
            </a:pPr>
            <a:r>
              <a:rPr lang="en-US" sz="2100" dirty="0"/>
              <a:t>For example, temperature increases pressure increases is a change of thermal state</a:t>
            </a:r>
          </a:p>
        </p:txBody>
      </p:sp>
      <p:pic>
        <p:nvPicPr>
          <p:cNvPr id="4" name="Picture 3">
            <a:extLst>
              <a:ext uri="{FF2B5EF4-FFF2-40B4-BE49-F238E27FC236}">
                <a16:creationId xmlns:a16="http://schemas.microsoft.com/office/drawing/2014/main" id="{9EB7C715-9B69-4E43-82AC-29700DE6F8EB}"/>
              </a:ext>
            </a:extLst>
          </p:cNvPr>
          <p:cNvPicPr>
            <a:picLocks noChangeAspect="1"/>
          </p:cNvPicPr>
          <p:nvPr/>
        </p:nvPicPr>
        <p:blipFill rotWithShape="1">
          <a:blip r:embed="rId2"/>
          <a:srcRect r="9437"/>
          <a:stretch/>
        </p:blipFill>
        <p:spPr>
          <a:xfrm>
            <a:off x="6549340" y="467458"/>
            <a:ext cx="2438401" cy="4259700"/>
          </a:xfrm>
          <a:prstGeom prst="rect">
            <a:avLst/>
          </a:prstGeom>
        </p:spPr>
      </p:pic>
    </p:spTree>
    <p:extLst>
      <p:ext uri="{BB962C8B-B14F-4D97-AF65-F5344CB8AC3E}">
        <p14:creationId xmlns:p14="http://schemas.microsoft.com/office/powerpoint/2010/main" val="2607889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2894-C5B6-844A-965E-24F5021357CA}"/>
              </a:ext>
            </a:extLst>
          </p:cNvPr>
          <p:cNvSpPr>
            <a:spLocks noGrp="1"/>
          </p:cNvSpPr>
          <p:nvPr>
            <p:ph type="title"/>
          </p:nvPr>
        </p:nvSpPr>
        <p:spPr/>
        <p:txBody>
          <a:bodyPr/>
          <a:lstStyle/>
          <a:p>
            <a:r>
              <a:rPr lang="en-US" dirty="0"/>
              <a:t>Thermal expansion (change in thermal state)</a:t>
            </a:r>
          </a:p>
        </p:txBody>
      </p:sp>
      <p:sp>
        <p:nvSpPr>
          <p:cNvPr id="3" name="Content Placeholder 2">
            <a:extLst>
              <a:ext uri="{FF2B5EF4-FFF2-40B4-BE49-F238E27FC236}">
                <a16:creationId xmlns:a16="http://schemas.microsoft.com/office/drawing/2014/main" id="{8604FF04-BCE8-814C-AC06-6965027020E1}"/>
              </a:ext>
            </a:extLst>
          </p:cNvPr>
          <p:cNvSpPr>
            <a:spLocks noGrp="1"/>
          </p:cNvSpPr>
          <p:nvPr>
            <p:ph idx="1"/>
          </p:nvPr>
        </p:nvSpPr>
        <p:spPr>
          <a:xfrm>
            <a:off x="646340" y="576768"/>
            <a:ext cx="6211660" cy="3154710"/>
          </a:xfrm>
        </p:spPr>
        <p:txBody>
          <a:bodyPr/>
          <a:lstStyle/>
          <a:p>
            <a:r>
              <a:rPr lang="en-US" sz="2000" dirty="0"/>
              <a:t>When an object changes its temperature, its thermal state is changed</a:t>
            </a:r>
          </a:p>
          <a:p>
            <a:r>
              <a:rPr lang="en-US" sz="2000" dirty="0"/>
              <a:t>Its properties are changed</a:t>
            </a:r>
          </a:p>
          <a:p>
            <a:r>
              <a:rPr lang="en-US" sz="2000" dirty="0"/>
              <a:t>Its dimension is changed. This is thermal expansion</a:t>
            </a:r>
          </a:p>
          <a:p>
            <a:r>
              <a:rPr lang="en-US" sz="2000" dirty="0"/>
              <a:t>When the temperature is increased, the length of an object is longer.</a:t>
            </a:r>
          </a:p>
        </p:txBody>
      </p:sp>
      <p:pic>
        <p:nvPicPr>
          <p:cNvPr id="5" name="Picture 4">
            <a:extLst>
              <a:ext uri="{FF2B5EF4-FFF2-40B4-BE49-F238E27FC236}">
                <a16:creationId xmlns:a16="http://schemas.microsoft.com/office/drawing/2014/main" id="{6B25B474-FC4E-9245-B71C-DD5644515D58}"/>
              </a:ext>
            </a:extLst>
          </p:cNvPr>
          <p:cNvPicPr>
            <a:picLocks noChangeAspect="1"/>
          </p:cNvPicPr>
          <p:nvPr/>
        </p:nvPicPr>
        <p:blipFill>
          <a:blip r:embed="rId2"/>
          <a:stretch>
            <a:fillRect/>
          </a:stretch>
        </p:blipFill>
        <p:spPr>
          <a:xfrm>
            <a:off x="3962400" y="3390900"/>
            <a:ext cx="3850822" cy="1995681"/>
          </a:xfrm>
          <a:prstGeom prst="rect">
            <a:avLst/>
          </a:prstGeom>
        </p:spPr>
      </p:pic>
    </p:spTree>
    <p:extLst>
      <p:ext uri="{BB962C8B-B14F-4D97-AF65-F5344CB8AC3E}">
        <p14:creationId xmlns:p14="http://schemas.microsoft.com/office/powerpoint/2010/main" val="27259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9" name="Rectangle 3"/>
          <p:cNvSpPr>
            <a:spLocks noChangeArrowheads="1"/>
          </p:cNvSpPr>
          <p:nvPr/>
        </p:nvSpPr>
        <p:spPr bwMode="auto">
          <a:xfrm>
            <a:off x="381000" y="856472"/>
            <a:ext cx="3733800" cy="3763830"/>
          </a:xfrm>
          <a:prstGeom prst="rect">
            <a:avLst/>
          </a:prstGeom>
          <a:noFill/>
          <a:ln w="34925">
            <a:noFill/>
            <a:miter lim="800000"/>
            <a:headEnd/>
            <a:tailEnd/>
          </a:ln>
        </p:spPr>
        <p:txBody>
          <a:bodyPr wrap="square" lIns="69056" tIns="34529" rIns="69056" bIns="34529">
            <a:spAutoFit/>
          </a:bodyPr>
          <a:lstStyle/>
          <a:p>
            <a:pPr marL="301222" lvl="1" indent="-215498" algn="l">
              <a:buClr>
                <a:srgbClr val="D33325"/>
              </a:buClr>
              <a:buFontTx/>
              <a:buChar char="•"/>
              <a:tabLst>
                <a:tab pos="342892" algn="l"/>
              </a:tabLst>
            </a:pPr>
            <a:r>
              <a:rPr lang="en-US" sz="2000" dirty="0">
                <a:latin typeface="Times New Roman" pitchFamily="18" charset="0"/>
              </a:rPr>
              <a:t>Increasing the temperature of a rod causes it to expand (see figure at the right).</a:t>
            </a:r>
          </a:p>
          <a:p>
            <a:pPr marL="301222" lvl="1" indent="-215498" algn="l">
              <a:buClr>
                <a:srgbClr val="D33325"/>
              </a:buClr>
              <a:buFontTx/>
              <a:buChar char="•"/>
              <a:tabLst>
                <a:tab pos="342892" algn="l"/>
              </a:tabLst>
            </a:pPr>
            <a:endParaRPr lang="en-US" sz="2000" dirty="0">
              <a:latin typeface="Times New Roman" pitchFamily="18" charset="0"/>
            </a:endParaRPr>
          </a:p>
          <a:p>
            <a:pPr marL="301222" lvl="1" indent="-215498" algn="l">
              <a:buClr>
                <a:srgbClr val="D33325"/>
              </a:buClr>
              <a:buFontTx/>
              <a:buChar char="•"/>
              <a:tabLst>
                <a:tab pos="342892" algn="l"/>
              </a:tabLst>
            </a:pPr>
            <a:r>
              <a:rPr lang="en-US" sz="2000" dirty="0">
                <a:latin typeface="Times New Roman" pitchFamily="18" charset="0"/>
              </a:rPr>
              <a:t>The change in length is given by </a:t>
            </a:r>
            <a:r>
              <a:rPr lang="en-US" sz="2000" dirty="0">
                <a:latin typeface="Times New Roman" pitchFamily="18" charset="0"/>
                <a:sym typeface="Symbol" pitchFamily="18" charset="2"/>
              </a:rPr>
              <a:t></a:t>
            </a:r>
            <a:r>
              <a:rPr lang="en-US" sz="2000" i="1" dirty="0">
                <a:latin typeface="Times New Roman" pitchFamily="18" charset="0"/>
                <a:sym typeface="Symbol" pitchFamily="18" charset="2"/>
              </a:rPr>
              <a:t>L = L</a:t>
            </a:r>
            <a:r>
              <a:rPr lang="en-US" sz="2000" baseline="-25000" dirty="0">
                <a:latin typeface="Times New Roman" pitchFamily="18" charset="0"/>
                <a:sym typeface="Symbol" pitchFamily="18" charset="2"/>
              </a:rPr>
              <a:t>0 </a:t>
            </a:r>
            <a:r>
              <a:rPr lang="en-US" sz="2000" dirty="0">
                <a:latin typeface="Times New Roman" pitchFamily="18" charset="0"/>
                <a:sym typeface="Symbol" pitchFamily="18" charset="2"/>
              </a:rPr>
              <a:t></a:t>
            </a:r>
            <a:r>
              <a:rPr lang="en-US" sz="2000" i="1" dirty="0">
                <a:latin typeface="Times New Roman" pitchFamily="18" charset="0"/>
                <a:sym typeface="Symbol" pitchFamily="18" charset="2"/>
              </a:rPr>
              <a:t>T</a:t>
            </a:r>
            <a:r>
              <a:rPr lang="en-US" sz="2000" dirty="0">
                <a:latin typeface="Times New Roman" pitchFamily="18" charset="0"/>
                <a:sym typeface="Symbol" pitchFamily="18" charset="2"/>
              </a:rPr>
              <a:t>, where </a:t>
            </a:r>
            <a:r>
              <a:rPr lang="en-US" sz="2000" i="1" dirty="0">
                <a:latin typeface="Times New Roman" pitchFamily="18" charset="0"/>
                <a:sym typeface="Symbol" pitchFamily="18" charset="2"/>
              </a:rPr>
              <a:t></a:t>
            </a:r>
            <a:r>
              <a:rPr lang="en-US" sz="2000" dirty="0">
                <a:latin typeface="Times New Roman" pitchFamily="18" charset="0"/>
                <a:sym typeface="Symbol" pitchFamily="18" charset="2"/>
              </a:rPr>
              <a:t> is </a:t>
            </a:r>
            <a:r>
              <a:rPr lang="en-US" sz="2000">
                <a:latin typeface="Times New Roman" pitchFamily="18" charset="0"/>
                <a:sym typeface="Symbol" pitchFamily="18" charset="2"/>
              </a:rPr>
              <a:t>the </a:t>
            </a:r>
            <a:r>
              <a:rPr lang="en-US" sz="2000" i="1">
                <a:latin typeface="Times New Roman" pitchFamily="18" charset="0"/>
                <a:sym typeface="Symbol" pitchFamily="18" charset="2"/>
              </a:rPr>
              <a:t>coefficient </a:t>
            </a:r>
            <a:r>
              <a:rPr lang="en-US" sz="2000" i="1" dirty="0">
                <a:latin typeface="Times New Roman" pitchFamily="18" charset="0"/>
                <a:sym typeface="Symbol" pitchFamily="18" charset="2"/>
              </a:rPr>
              <a:t>of linear expansion</a:t>
            </a:r>
            <a:r>
              <a:rPr lang="en-US" sz="2000" dirty="0">
                <a:latin typeface="Times New Roman" pitchFamily="18" charset="0"/>
                <a:sym typeface="Symbol" pitchFamily="18" charset="2"/>
              </a:rPr>
              <a:t> of the material.</a:t>
            </a:r>
          </a:p>
          <a:p>
            <a:pPr marL="301222" lvl="1" indent="-215498" algn="l">
              <a:buClr>
                <a:srgbClr val="D33325"/>
              </a:buClr>
              <a:buFontTx/>
              <a:buChar char="•"/>
              <a:tabLst>
                <a:tab pos="342892" algn="l"/>
              </a:tabLst>
            </a:pPr>
            <a:endParaRPr lang="en-US" sz="2000" i="1" dirty="0">
              <a:latin typeface="Times New Roman" pitchFamily="18" charset="0"/>
              <a:sym typeface="Symbol" pitchFamily="18" charset="2"/>
            </a:endParaRPr>
          </a:p>
          <a:p>
            <a:pPr marL="301222" lvl="1" indent="-215498" algn="l">
              <a:buClr>
                <a:srgbClr val="D33325"/>
              </a:buClr>
              <a:buFontTx/>
              <a:buChar char="•"/>
              <a:tabLst>
                <a:tab pos="342892" algn="l"/>
              </a:tabLst>
            </a:pPr>
            <a:endParaRPr lang="en-US" sz="2000" i="1" dirty="0">
              <a:latin typeface="Times New Roman" pitchFamily="18" charset="0"/>
              <a:sym typeface="Symbol" pitchFamily="18" charset="2"/>
            </a:endParaRPr>
          </a:p>
          <a:p>
            <a:pPr marL="301222" lvl="1" indent="-215498" algn="l">
              <a:buClr>
                <a:srgbClr val="D33325"/>
              </a:buClr>
              <a:buFontTx/>
              <a:buChar char="•"/>
              <a:tabLst>
                <a:tab pos="342892" algn="l"/>
              </a:tabLst>
            </a:pPr>
            <a:endParaRPr lang="en-US" sz="2000" i="1" dirty="0">
              <a:latin typeface="Times New Roman" pitchFamily="18" charset="0"/>
              <a:sym typeface="Symbol" pitchFamily="18" charset="2"/>
            </a:endParaRPr>
          </a:p>
          <a:p>
            <a:pPr marL="301222" lvl="1" indent="-215498" algn="l">
              <a:buClr>
                <a:srgbClr val="D33325"/>
              </a:buClr>
              <a:buFontTx/>
              <a:buChar char="•"/>
              <a:tabLst>
                <a:tab pos="342892" algn="l"/>
              </a:tabLst>
            </a:pPr>
            <a:r>
              <a:rPr lang="en-US" sz="2000" dirty="0">
                <a:latin typeface="Times New Roman" pitchFamily="18" charset="0"/>
                <a:sym typeface="Symbol" pitchFamily="18" charset="2"/>
              </a:rPr>
              <a:t>Expanded length:</a:t>
            </a:r>
          </a:p>
        </p:txBody>
      </p:sp>
      <p:sp>
        <p:nvSpPr>
          <p:cNvPr id="9" name="Rectangle 8"/>
          <p:cNvSpPr/>
          <p:nvPr/>
        </p:nvSpPr>
        <p:spPr bwMode="auto">
          <a:xfrm>
            <a:off x="850167" y="4747358"/>
            <a:ext cx="4648198" cy="514349"/>
          </a:xfrm>
          <a:prstGeom prst="rect">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1027" name="Rectangle 5"/>
          <p:cNvSpPr>
            <a:spLocks noChangeArrowheads="1"/>
          </p:cNvSpPr>
          <p:nvPr/>
        </p:nvSpPr>
        <p:spPr bwMode="auto">
          <a:xfrm>
            <a:off x="633294" y="3448870"/>
            <a:ext cx="2643306" cy="551629"/>
          </a:xfrm>
          <a:prstGeom prst="rect">
            <a:avLst/>
          </a:prstGeom>
          <a:gradFill rotWithShape="0">
            <a:gsLst>
              <a:gs pos="0">
                <a:schemeClr val="accent1"/>
              </a:gs>
              <a:gs pos="100000">
                <a:schemeClr val="bg1"/>
              </a:gs>
            </a:gsLst>
            <a:lin ang="5400000" scaled="1"/>
          </a:gradFill>
          <a:ln w="34925" algn="ctr">
            <a:solidFill>
              <a:schemeClr val="tx1"/>
            </a:solidFill>
            <a:round/>
            <a:headEnd/>
            <a:tailEnd/>
          </a:ln>
        </p:spPr>
        <p:txBody>
          <a:bodyPr wrap="none" lIns="69056" tIns="34529" rIns="69056" bIns="34529" anchor="ctr"/>
          <a:lstStyle/>
          <a:p>
            <a:endParaRPr lang="en-US" sz="1800"/>
          </a:p>
        </p:txBody>
      </p:sp>
      <p:sp>
        <p:nvSpPr>
          <p:cNvPr id="1028" name="Rectangle 2"/>
          <p:cNvSpPr>
            <a:spLocks noGrp="1" noChangeArrowheads="1"/>
          </p:cNvSpPr>
          <p:nvPr>
            <p:ph type="title"/>
          </p:nvPr>
        </p:nvSpPr>
        <p:spPr>
          <a:xfrm>
            <a:off x="1371600" y="342901"/>
            <a:ext cx="6629400" cy="403957"/>
          </a:xfrm>
        </p:spPr>
        <p:txBody>
          <a:bodyPr/>
          <a:lstStyle/>
          <a:p>
            <a:r>
              <a:rPr lang="en-US"/>
              <a:t>Linear thermal expansion</a:t>
            </a:r>
          </a:p>
        </p:txBody>
      </p:sp>
      <p:graphicFrame>
        <p:nvGraphicFramePr>
          <p:cNvPr id="1026" name="Object 5"/>
          <p:cNvGraphicFramePr>
            <a:graphicFrameLocks noChangeAspect="1"/>
          </p:cNvGraphicFramePr>
          <p:nvPr>
            <p:extLst>
              <p:ext uri="{D42A27DB-BD31-4B8C-83A1-F6EECF244321}">
                <p14:modId xmlns:p14="http://schemas.microsoft.com/office/powerpoint/2010/main" val="50508070"/>
              </p:ext>
            </p:extLst>
          </p:nvPr>
        </p:nvGraphicFramePr>
        <p:xfrm>
          <a:off x="735627" y="3534387"/>
          <a:ext cx="2438639" cy="400050"/>
        </p:xfrm>
        <a:graphic>
          <a:graphicData uri="http://schemas.openxmlformats.org/presentationml/2006/ole">
            <mc:AlternateContent xmlns:mc="http://schemas.openxmlformats.org/markup-compatibility/2006">
              <mc:Choice xmlns:v="urn:schemas-microsoft-com:vml" Requires="v">
                <p:oleObj spid="_x0000_s1027" name="Equation" r:id="rId4" imgW="1397000" imgH="228600" progId="Equation.DSMT4">
                  <p:embed/>
                </p:oleObj>
              </mc:Choice>
              <mc:Fallback>
                <p:oleObj name="Equation" r:id="rId4" imgW="1397000" imgH="228600" progId="Equation.DSMT4">
                  <p:embed/>
                  <p:pic>
                    <p:nvPicPr>
                      <p:cNvPr id="102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627" y="3534387"/>
                        <a:ext cx="2438639" cy="4000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 name="Object 5"/>
          <p:cNvGraphicFramePr>
            <a:graphicFrameLocks noChangeAspect="1"/>
          </p:cNvGraphicFramePr>
          <p:nvPr>
            <p:extLst>
              <p:ext uri="{D42A27DB-BD31-4B8C-83A1-F6EECF244321}">
                <p14:modId xmlns:p14="http://schemas.microsoft.com/office/powerpoint/2010/main" val="1354679555"/>
              </p:ext>
            </p:extLst>
          </p:nvPr>
        </p:nvGraphicFramePr>
        <p:xfrm>
          <a:off x="1004594" y="4857750"/>
          <a:ext cx="4405607" cy="348223"/>
        </p:xfrm>
        <a:graphic>
          <a:graphicData uri="http://schemas.openxmlformats.org/presentationml/2006/ole">
            <mc:AlternateContent xmlns:mc="http://schemas.openxmlformats.org/markup-compatibility/2006">
              <mc:Choice xmlns:v="urn:schemas-microsoft-com:vml" Requires="v">
                <p:oleObj spid="_x0000_s1028" name="Equation" r:id="rId6" imgW="3225600" imgH="253800" progId="Equation.DSMT4">
                  <p:embed/>
                </p:oleObj>
              </mc:Choice>
              <mc:Fallback>
                <p:oleObj name="Equation" r:id="rId6" imgW="3225600" imgH="253800" progId="Equation.DSMT4">
                  <p:embed/>
                  <p:pic>
                    <p:nvPicPr>
                      <p:cNvPr id="2"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594" y="4857750"/>
                        <a:ext cx="4405607" cy="34822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5" name="Picture 4">
            <a:extLst>
              <a:ext uri="{FF2B5EF4-FFF2-40B4-BE49-F238E27FC236}">
                <a16:creationId xmlns:a16="http://schemas.microsoft.com/office/drawing/2014/main" id="{F1D22CF7-3F25-4F4C-8DF3-8EBFD99C41BC}"/>
              </a:ext>
            </a:extLst>
          </p:cNvPr>
          <p:cNvPicPr>
            <a:picLocks noChangeAspect="1"/>
          </p:cNvPicPr>
          <p:nvPr/>
        </p:nvPicPr>
        <p:blipFill>
          <a:blip r:embed="rId8"/>
          <a:stretch>
            <a:fillRect/>
          </a:stretch>
        </p:blipFill>
        <p:spPr>
          <a:xfrm>
            <a:off x="4267200" y="856471"/>
            <a:ext cx="4293795" cy="272962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586"/>
            <a:ext cx="7010400" cy="914399"/>
          </a:xfrm>
        </p:spPr>
        <p:txBody>
          <a:bodyPr/>
          <a:lstStyle/>
          <a:p>
            <a:r>
              <a:rPr lang="en-US" dirty="0"/>
              <a:t>Thermal expansion: Molecular/Atomic Model of matters</a:t>
            </a:r>
          </a:p>
        </p:txBody>
      </p:sp>
      <p:sp>
        <p:nvSpPr>
          <p:cNvPr id="3" name="Content Placeholder 2"/>
          <p:cNvSpPr>
            <a:spLocks noGrp="1"/>
          </p:cNvSpPr>
          <p:nvPr>
            <p:ph idx="1"/>
          </p:nvPr>
        </p:nvSpPr>
        <p:spPr>
          <a:xfrm>
            <a:off x="216061" y="876300"/>
            <a:ext cx="6794339" cy="4579715"/>
          </a:xfrm>
        </p:spPr>
        <p:txBody>
          <a:bodyPr/>
          <a:lstStyle/>
          <a:p>
            <a:r>
              <a:rPr lang="en-US" sz="1800" dirty="0"/>
              <a:t>Matters consist of </a:t>
            </a:r>
            <a:r>
              <a:rPr lang="en-US" sz="1800" dirty="0">
                <a:solidFill>
                  <a:srgbClr val="C00000"/>
                </a:solidFill>
              </a:rPr>
              <a:t>atoms or molecules</a:t>
            </a:r>
          </a:p>
          <a:p>
            <a:r>
              <a:rPr lang="en-US" sz="1800" dirty="0"/>
              <a:t>Atoms and molecules are in </a:t>
            </a:r>
            <a:r>
              <a:rPr lang="en-US" sz="1800" dirty="0">
                <a:solidFill>
                  <a:srgbClr val="C00000"/>
                </a:solidFill>
              </a:rPr>
              <a:t>constant random motion</a:t>
            </a:r>
            <a:r>
              <a:rPr lang="en-US" sz="1800" dirty="0"/>
              <a:t> (random thermal motion) </a:t>
            </a:r>
          </a:p>
          <a:p>
            <a:r>
              <a:rPr lang="en-US" sz="1800" dirty="0"/>
              <a:t>In solids, atoms/molecules are bound together by interatomic/intermolecular forces</a:t>
            </a:r>
          </a:p>
          <a:p>
            <a:r>
              <a:rPr lang="en-US" sz="1800" dirty="0">
                <a:solidFill>
                  <a:srgbClr val="FF0000"/>
                </a:solidFill>
              </a:rPr>
              <a:t>The interatomic force give rise to interatomic potential energy</a:t>
            </a:r>
          </a:p>
          <a:p>
            <a:r>
              <a:rPr lang="en-US" sz="1800" dirty="0"/>
              <a:t>when they are closer, they repel. (PE increase) </a:t>
            </a:r>
          </a:p>
          <a:p>
            <a:r>
              <a:rPr lang="en-US" sz="1800" dirty="0"/>
              <a:t>When they are pull apart they attracts each other (PE increase).</a:t>
            </a:r>
          </a:p>
          <a:p>
            <a:r>
              <a:rPr lang="en-US" sz="1800" dirty="0"/>
              <a:t> PE is minimum when the interatomic force is zero.</a:t>
            </a:r>
          </a:p>
          <a:p>
            <a:endParaRPr lang="en-US" sz="1800" dirty="0"/>
          </a:p>
          <a:p>
            <a:endParaRPr lang="en-US" sz="1800" dirty="0"/>
          </a:p>
        </p:txBody>
      </p:sp>
      <p:pic>
        <p:nvPicPr>
          <p:cNvPr id="4" name="Picture 4" descr="17_Figure09-I">
            <a:extLst>
              <a:ext uri="{FF2B5EF4-FFF2-40B4-BE49-F238E27FC236}">
                <a16:creationId xmlns:a16="http://schemas.microsoft.com/office/drawing/2014/main" id="{D5891646-12A7-9D46-B33E-867100333293}"/>
              </a:ext>
            </a:extLst>
          </p:cNvPr>
          <p:cNvPicPr>
            <a:picLocks noChangeAspect="1" noChangeArrowheads="1"/>
          </p:cNvPicPr>
          <p:nvPr/>
        </p:nvPicPr>
        <p:blipFill rotWithShape="1">
          <a:blip r:embed="rId2" cstate="print"/>
          <a:srcRect l="49539" b="3523"/>
          <a:stretch/>
        </p:blipFill>
        <p:spPr bwMode="auto">
          <a:xfrm>
            <a:off x="6973370" y="3459283"/>
            <a:ext cx="1954569" cy="2081131"/>
          </a:xfrm>
          <a:prstGeom prst="rect">
            <a:avLst/>
          </a:prstGeom>
          <a:noFill/>
          <a:ln w="9525">
            <a:noFill/>
            <a:miter lim="800000"/>
            <a:headEnd/>
            <a:tailEnd/>
          </a:ln>
        </p:spPr>
      </p:pic>
      <p:pic>
        <p:nvPicPr>
          <p:cNvPr id="5" name="Picture 4" descr="17_Figure09-I">
            <a:extLst>
              <a:ext uri="{FF2B5EF4-FFF2-40B4-BE49-F238E27FC236}">
                <a16:creationId xmlns:a16="http://schemas.microsoft.com/office/drawing/2014/main" id="{9C8055ED-0CF5-C747-A92B-F3B9C4B95E2A}"/>
              </a:ext>
            </a:extLst>
          </p:cNvPr>
          <p:cNvPicPr>
            <a:picLocks noChangeAspect="1" noChangeArrowheads="1"/>
          </p:cNvPicPr>
          <p:nvPr/>
        </p:nvPicPr>
        <p:blipFill rotWithShape="1">
          <a:blip r:embed="rId2" cstate="print"/>
          <a:srcRect r="49054" b="3523"/>
          <a:stretch/>
        </p:blipFill>
        <p:spPr bwMode="auto">
          <a:xfrm>
            <a:off x="7010400" y="876300"/>
            <a:ext cx="1973378" cy="2081131"/>
          </a:xfrm>
          <a:prstGeom prst="rect">
            <a:avLst/>
          </a:prstGeom>
          <a:noFill/>
          <a:ln w="9525">
            <a:noFill/>
            <a:miter lim="800000"/>
            <a:headEnd/>
            <a:tailEnd/>
          </a:ln>
        </p:spPr>
      </p:pic>
    </p:spTree>
    <p:extLst>
      <p:ext uri="{BB962C8B-B14F-4D97-AF65-F5344CB8AC3E}">
        <p14:creationId xmlns:p14="http://schemas.microsoft.com/office/powerpoint/2010/main" val="2529812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371600" y="285751"/>
            <a:ext cx="6629400" cy="403957"/>
          </a:xfrm>
        </p:spPr>
        <p:txBody>
          <a:bodyPr/>
          <a:lstStyle/>
          <a:p>
            <a:r>
              <a:rPr lang="en-US"/>
              <a:t>Molecular basis for thermal expansion</a:t>
            </a:r>
          </a:p>
        </p:txBody>
      </p:sp>
      <p:sp>
        <p:nvSpPr>
          <p:cNvPr id="27651" name="Rectangle 3"/>
          <p:cNvSpPr>
            <a:spLocks noGrp="1" noChangeArrowheads="1"/>
          </p:cNvSpPr>
          <p:nvPr>
            <p:ph type="body" idx="1"/>
          </p:nvPr>
        </p:nvSpPr>
        <p:spPr>
          <a:xfrm>
            <a:off x="381000" y="596245"/>
            <a:ext cx="8562975" cy="2154436"/>
          </a:xfrm>
        </p:spPr>
        <p:txBody>
          <a:bodyPr/>
          <a:lstStyle/>
          <a:p>
            <a:pPr marL="338129" lvl="1" indent="-252407">
              <a:tabLst>
                <a:tab pos="347654" algn="l"/>
              </a:tabLst>
            </a:pPr>
            <a:r>
              <a:rPr lang="en-US" sz="2000" dirty="0">
                <a:cs typeface="Arial" charset="0"/>
              </a:rPr>
              <a:t>Repulsive force (compress) between atoms is stronger than the attractive force (</a:t>
            </a:r>
            <a:r>
              <a:rPr lang="en-US" sz="2800" dirty="0">
                <a:cs typeface="Arial" charset="0"/>
              </a:rPr>
              <a:t>pull</a:t>
            </a:r>
            <a:r>
              <a:rPr lang="en-US" sz="2000" dirty="0">
                <a:cs typeface="Arial" charset="0"/>
              </a:rPr>
              <a:t> apart). The interatomic force produces a potential well that traps the atoms so that they don’t fly away</a:t>
            </a:r>
          </a:p>
          <a:p>
            <a:pPr marL="338129" lvl="1" indent="-252407">
              <a:tabLst>
                <a:tab pos="347654" algn="l"/>
              </a:tabLst>
            </a:pPr>
            <a:r>
              <a:rPr lang="en-US" sz="2000" dirty="0">
                <a:cs typeface="Arial" charset="0"/>
              </a:rPr>
              <a:t>This potential well is not symmetrical</a:t>
            </a:r>
          </a:p>
          <a:p>
            <a:pPr marL="85722" lvl="1" indent="0">
              <a:buNone/>
              <a:tabLst>
                <a:tab pos="347654" algn="l"/>
              </a:tabLst>
            </a:pPr>
            <a:endParaRPr lang="en-US" sz="2000" dirty="0">
              <a:cs typeface="Arial" charset="0"/>
            </a:endParaRPr>
          </a:p>
        </p:txBody>
      </p:sp>
      <p:pic>
        <p:nvPicPr>
          <p:cNvPr id="27652" name="Picture 4" descr="17_Figure09-I"/>
          <p:cNvPicPr>
            <a:picLocks noChangeAspect="1" noChangeArrowheads="1"/>
          </p:cNvPicPr>
          <p:nvPr/>
        </p:nvPicPr>
        <p:blipFill>
          <a:blip r:embed="rId3" cstate="print"/>
          <a:srcRect b="3523"/>
          <a:stretch>
            <a:fillRect/>
          </a:stretch>
        </p:blipFill>
        <p:spPr bwMode="auto">
          <a:xfrm>
            <a:off x="914401" y="2453410"/>
            <a:ext cx="4818234" cy="2588746"/>
          </a:xfrm>
          <a:prstGeom prst="rect">
            <a:avLst/>
          </a:prstGeom>
          <a:noFill/>
          <a:ln w="9525">
            <a:noFill/>
            <a:miter lim="800000"/>
            <a:headEnd/>
            <a:tailEnd/>
          </a:ln>
        </p:spPr>
      </p:pic>
      <p:sp>
        <p:nvSpPr>
          <p:cNvPr id="2" name="TextBox 1"/>
          <p:cNvSpPr txBox="1"/>
          <p:nvPr/>
        </p:nvSpPr>
        <p:spPr>
          <a:xfrm>
            <a:off x="6442520" y="3601134"/>
            <a:ext cx="1544012" cy="646331"/>
          </a:xfrm>
          <a:prstGeom prst="rect">
            <a:avLst/>
          </a:prstGeom>
          <a:noFill/>
        </p:spPr>
        <p:txBody>
          <a:bodyPr wrap="none" rtlCol="0">
            <a:spAutoFit/>
          </a:bodyPr>
          <a:lstStyle/>
          <a:p>
            <a:r>
              <a:rPr lang="en-US" sz="1800" dirty="0"/>
              <a:t>Asymmetric </a:t>
            </a:r>
          </a:p>
          <a:p>
            <a:r>
              <a:rPr lang="en-US" sz="1800" dirty="0"/>
              <a:t>Potential well</a:t>
            </a:r>
          </a:p>
        </p:txBody>
      </p:sp>
      <p:cxnSp>
        <p:nvCxnSpPr>
          <p:cNvPr id="4" name="Straight Arrow Connector 3"/>
          <p:cNvCxnSpPr>
            <a:cxnSpLocks/>
          </p:cNvCxnSpPr>
          <p:nvPr/>
        </p:nvCxnSpPr>
        <p:spPr bwMode="auto">
          <a:xfrm flipH="1">
            <a:off x="4724400" y="3924300"/>
            <a:ext cx="1619250" cy="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explanation of thermal expansion</a:t>
            </a:r>
          </a:p>
        </p:txBody>
      </p:sp>
      <p:sp>
        <p:nvSpPr>
          <p:cNvPr id="3" name="Content Placeholder 2"/>
          <p:cNvSpPr>
            <a:spLocks noGrp="1"/>
          </p:cNvSpPr>
          <p:nvPr>
            <p:ph idx="1"/>
          </p:nvPr>
        </p:nvSpPr>
        <p:spPr>
          <a:xfrm>
            <a:off x="457200" y="800102"/>
            <a:ext cx="4743450" cy="4844018"/>
          </a:xfrm>
        </p:spPr>
        <p:txBody>
          <a:bodyPr/>
          <a:lstStyle/>
          <a:p>
            <a:pPr marL="338129" lvl="1" indent="-252407">
              <a:tabLst>
                <a:tab pos="347654" algn="l"/>
              </a:tabLst>
            </a:pPr>
            <a:r>
              <a:rPr lang="en-US" sz="2100" dirty="0">
                <a:cs typeface="Arial" charset="0"/>
              </a:rPr>
              <a:t>Atoms are oscillating within the binding potential well (which is not symmetric)</a:t>
            </a:r>
          </a:p>
          <a:p>
            <a:pPr marL="338129" lvl="1" indent="-252407">
              <a:tabLst>
                <a:tab pos="347654" algn="l"/>
              </a:tabLst>
            </a:pPr>
            <a:r>
              <a:rPr lang="en-US" sz="2100" dirty="0">
                <a:cs typeface="Arial" charset="0"/>
              </a:rPr>
              <a:t>We only see their average position.</a:t>
            </a:r>
          </a:p>
          <a:p>
            <a:pPr marL="338129" lvl="1" indent="-252407">
              <a:tabLst>
                <a:tab pos="347654" algn="l"/>
              </a:tabLst>
            </a:pPr>
            <a:r>
              <a:rPr lang="en-US" sz="2100" dirty="0">
                <a:cs typeface="Arial" charset="0"/>
              </a:rPr>
              <a:t>The black dots in the figures shows the average positions for different potential energy</a:t>
            </a:r>
          </a:p>
          <a:p>
            <a:pPr marL="338129" lvl="1" indent="-252407">
              <a:tabLst>
                <a:tab pos="347654" algn="l"/>
              </a:tabLst>
            </a:pPr>
            <a:r>
              <a:rPr lang="en-US" sz="2100" dirty="0">
                <a:cs typeface="Arial" charset="0"/>
              </a:rPr>
              <a:t>Temperature is higher, higher potential energy (E</a:t>
            </a:r>
            <a:r>
              <a:rPr lang="en-US" sz="2100" baseline="-25000" dirty="0">
                <a:cs typeface="Arial" charset="0"/>
              </a:rPr>
              <a:t>2</a:t>
            </a:r>
            <a:r>
              <a:rPr lang="en-US" sz="2100" dirty="0">
                <a:cs typeface="Arial" charset="0"/>
              </a:rPr>
              <a:t>&gt;E</a:t>
            </a:r>
            <a:r>
              <a:rPr lang="en-US" sz="2100" baseline="-25000" dirty="0">
                <a:cs typeface="Arial" charset="0"/>
              </a:rPr>
              <a:t>1</a:t>
            </a:r>
            <a:r>
              <a:rPr lang="en-US" sz="2100" dirty="0">
                <a:cs typeface="Arial" charset="0"/>
              </a:rPr>
              <a:t>) , average distance increases due to the asymmetry in the potential well</a:t>
            </a:r>
            <a:endParaRPr lang="el-GR" sz="2100" dirty="0">
              <a:cs typeface="Arial" charset="0"/>
            </a:endParaRPr>
          </a:p>
          <a:p>
            <a:endParaRPr lang="en-US" dirty="0"/>
          </a:p>
        </p:txBody>
      </p:sp>
      <p:pic>
        <p:nvPicPr>
          <p:cNvPr id="4" name="Picture 4" descr="17_Figure09-I"/>
          <p:cNvPicPr>
            <a:picLocks noChangeAspect="1" noChangeArrowheads="1"/>
          </p:cNvPicPr>
          <p:nvPr/>
        </p:nvPicPr>
        <p:blipFill rotWithShape="1">
          <a:blip r:embed="rId2" cstate="print"/>
          <a:srcRect l="50189" b="10609"/>
          <a:stretch/>
        </p:blipFill>
        <p:spPr bwMode="auto">
          <a:xfrm>
            <a:off x="5638800" y="1181100"/>
            <a:ext cx="2914650" cy="2912963"/>
          </a:xfrm>
          <a:prstGeom prst="rect">
            <a:avLst/>
          </a:prstGeom>
          <a:noFill/>
          <a:ln w="9525">
            <a:noFill/>
            <a:miter lim="800000"/>
            <a:headEnd/>
            <a:tailEnd/>
          </a:ln>
        </p:spPr>
      </p:pic>
    </p:spTree>
    <p:extLst>
      <p:ext uri="{BB962C8B-B14F-4D97-AF65-F5344CB8AC3E}">
        <p14:creationId xmlns:p14="http://schemas.microsoft.com/office/powerpoint/2010/main" val="1708194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1371600" y="285751"/>
            <a:ext cx="6629400" cy="403957"/>
          </a:xfrm>
        </p:spPr>
        <p:txBody>
          <a:bodyPr/>
          <a:lstStyle/>
          <a:p>
            <a:r>
              <a:rPr lang="en-US"/>
              <a:t>Expanding holes and volume expansion</a:t>
            </a:r>
          </a:p>
        </p:txBody>
      </p:sp>
      <p:sp>
        <p:nvSpPr>
          <p:cNvPr id="2053" name="Rectangle 3"/>
          <p:cNvSpPr>
            <a:spLocks noGrp="1" noChangeArrowheads="1"/>
          </p:cNvSpPr>
          <p:nvPr>
            <p:ph type="body" idx="1"/>
          </p:nvPr>
        </p:nvSpPr>
        <p:spPr>
          <a:xfrm>
            <a:off x="685800" y="685800"/>
            <a:ext cx="6343650" cy="2139047"/>
          </a:xfrm>
        </p:spPr>
        <p:txBody>
          <a:bodyPr/>
          <a:lstStyle/>
          <a:p>
            <a:pPr marL="338129" lvl="1" indent="-252407">
              <a:tabLst>
                <a:tab pos="347654" algn="l"/>
              </a:tabLst>
            </a:pPr>
            <a:r>
              <a:rPr lang="en-US" sz="2000" dirty="0"/>
              <a:t>If an object has a hole in it, the hole also expands with the object, as shown in figure at the right. The hole does </a:t>
            </a:r>
            <a:r>
              <a:rPr lang="en-US" sz="2000" i="1" dirty="0"/>
              <a:t>not shrink</a:t>
            </a:r>
            <a:r>
              <a:rPr lang="en-US" sz="2000" dirty="0"/>
              <a:t>.</a:t>
            </a:r>
          </a:p>
          <a:p>
            <a:pPr marL="338129" lvl="1" indent="-252407">
              <a:tabLst>
                <a:tab pos="347654" algn="l"/>
              </a:tabLst>
            </a:pPr>
            <a:r>
              <a:rPr lang="en-US" sz="2000" dirty="0"/>
              <a:t>The change in volume due to thermal expansion is given by </a:t>
            </a:r>
            <a:r>
              <a:rPr lang="en-US" sz="2000" dirty="0">
                <a:sym typeface="Symbol" pitchFamily="18" charset="2"/>
              </a:rPr>
              <a:t></a:t>
            </a:r>
            <a:r>
              <a:rPr lang="en-US" sz="2000" i="1" dirty="0">
                <a:sym typeface="Symbol" pitchFamily="18" charset="2"/>
              </a:rPr>
              <a:t>V = V</a:t>
            </a:r>
            <a:r>
              <a:rPr lang="en-US" sz="2000" baseline="-25000" dirty="0">
                <a:sym typeface="Symbol" pitchFamily="18" charset="2"/>
              </a:rPr>
              <a:t>0 </a:t>
            </a:r>
            <a:r>
              <a:rPr lang="en-US" sz="2000" dirty="0">
                <a:sym typeface="Symbol" pitchFamily="18" charset="2"/>
              </a:rPr>
              <a:t></a:t>
            </a:r>
            <a:r>
              <a:rPr lang="en-US" sz="2000" i="1" dirty="0">
                <a:sym typeface="Symbol" pitchFamily="18" charset="2"/>
              </a:rPr>
              <a:t>T</a:t>
            </a:r>
            <a:r>
              <a:rPr lang="en-US" sz="2000" dirty="0">
                <a:sym typeface="Symbol" pitchFamily="18" charset="2"/>
              </a:rPr>
              <a:t>, where </a:t>
            </a:r>
            <a:r>
              <a:rPr lang="en-US" sz="2000" i="1" dirty="0">
                <a:sym typeface="Symbol" pitchFamily="18" charset="2"/>
              </a:rPr>
              <a:t> </a:t>
            </a:r>
            <a:r>
              <a:rPr lang="en-US" sz="2000" dirty="0">
                <a:sym typeface="Symbol" pitchFamily="18" charset="2"/>
              </a:rPr>
              <a:t>is the </a:t>
            </a:r>
            <a:r>
              <a:rPr lang="en-US" sz="2000" i="1" dirty="0">
                <a:sym typeface="Symbol" pitchFamily="18" charset="2"/>
              </a:rPr>
              <a:t>coefficient of volume expansion</a:t>
            </a:r>
            <a:r>
              <a:rPr lang="en-US" sz="2000" dirty="0">
                <a:sym typeface="Symbol" pitchFamily="18" charset="2"/>
              </a:rPr>
              <a:t> and is equal to 3</a:t>
            </a:r>
            <a:r>
              <a:rPr lang="en-US" sz="2000" i="1" dirty="0">
                <a:sym typeface="Symbol" pitchFamily="18" charset="2"/>
              </a:rPr>
              <a:t></a:t>
            </a:r>
            <a:r>
              <a:rPr lang="en-US" sz="2000" dirty="0">
                <a:sym typeface="Symbol" pitchFamily="18" charset="2"/>
              </a:rPr>
              <a:t>.</a:t>
            </a:r>
            <a:endParaRPr lang="el-GR" sz="2000" dirty="0">
              <a:sym typeface="Symbol" pitchFamily="18" charset="2"/>
            </a:endParaRPr>
          </a:p>
        </p:txBody>
      </p:sp>
      <p:graphicFrame>
        <p:nvGraphicFramePr>
          <p:cNvPr id="2050" name="Object 5"/>
          <p:cNvGraphicFramePr>
            <a:graphicFrameLocks noChangeAspect="1"/>
          </p:cNvGraphicFramePr>
          <p:nvPr>
            <p:extLst>
              <p:ext uri="{D42A27DB-BD31-4B8C-83A1-F6EECF244321}">
                <p14:modId xmlns:p14="http://schemas.microsoft.com/office/powerpoint/2010/main" val="3645139837"/>
              </p:ext>
            </p:extLst>
          </p:nvPr>
        </p:nvGraphicFramePr>
        <p:xfrm>
          <a:off x="1219200" y="2914652"/>
          <a:ext cx="1799034" cy="1993086"/>
        </p:xfrm>
        <a:graphic>
          <a:graphicData uri="http://schemas.openxmlformats.org/presentationml/2006/ole">
            <mc:AlternateContent xmlns:mc="http://schemas.openxmlformats.org/markup-compatibility/2006">
              <mc:Choice xmlns:v="urn:schemas-microsoft-com:vml" Requires="v">
                <p:oleObj spid="_x0000_s2050" name="Equation" r:id="rId4" imgW="838200" imgH="939800" progId="Equation.DSMT4">
                  <p:embed/>
                </p:oleObj>
              </mc:Choice>
              <mc:Fallback>
                <p:oleObj name="Equation" r:id="rId4" imgW="838200" imgH="939800" progId="Equation.DSMT4">
                  <p:embed/>
                  <p:pic>
                    <p:nvPicPr>
                      <p:cNvPr id="2050" name="Object 5"/>
                      <p:cNvPicPr>
                        <a:picLocks noChangeAspect="1" noChangeArrowheads="1"/>
                      </p:cNvPicPr>
                      <p:nvPr/>
                    </p:nvPicPr>
                    <p:blipFill>
                      <a:blip r:embed="rId5"/>
                      <a:srcRect/>
                      <a:stretch>
                        <a:fillRect/>
                      </a:stretch>
                    </p:blipFill>
                    <p:spPr bwMode="auto">
                      <a:xfrm>
                        <a:off x="1219200" y="2914652"/>
                        <a:ext cx="1799034" cy="1993086"/>
                      </a:xfrm>
                      <a:prstGeom prst="rect">
                        <a:avLst/>
                      </a:prstGeom>
                      <a:noFill/>
                    </p:spPr>
                  </p:pic>
                </p:oleObj>
              </mc:Fallback>
            </mc:AlternateContent>
          </a:graphicData>
        </a:graphic>
      </p:graphicFrame>
      <p:pic>
        <p:nvPicPr>
          <p:cNvPr id="3" name="Picture 2"/>
          <p:cNvPicPr>
            <a:picLocks noChangeAspect="1"/>
          </p:cNvPicPr>
          <p:nvPr/>
        </p:nvPicPr>
        <p:blipFill>
          <a:blip r:embed="rId6"/>
          <a:stretch>
            <a:fillRect/>
          </a:stretch>
        </p:blipFill>
        <p:spPr>
          <a:xfrm>
            <a:off x="3314701" y="3600451"/>
            <a:ext cx="4508720" cy="164522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371600" y="285751"/>
            <a:ext cx="6629400" cy="403957"/>
          </a:xfrm>
        </p:spPr>
        <p:txBody>
          <a:bodyPr/>
          <a:lstStyle/>
          <a:p>
            <a:r>
              <a:rPr lang="en-US"/>
              <a:t>Coefficients of expansion</a:t>
            </a:r>
          </a:p>
        </p:txBody>
      </p:sp>
      <p:sp>
        <p:nvSpPr>
          <p:cNvPr id="28675" name="Rectangle 3"/>
          <p:cNvSpPr>
            <a:spLocks noGrp="1" noChangeArrowheads="1"/>
          </p:cNvSpPr>
          <p:nvPr>
            <p:ph type="body" idx="1"/>
          </p:nvPr>
        </p:nvSpPr>
        <p:spPr>
          <a:xfrm>
            <a:off x="1314450" y="952500"/>
            <a:ext cx="2971800" cy="1631216"/>
          </a:xfrm>
        </p:spPr>
        <p:txBody>
          <a:bodyPr/>
          <a:lstStyle/>
          <a:p>
            <a:pPr marL="338129" lvl="1" indent="-252407">
              <a:tabLst>
                <a:tab pos="347654" algn="l"/>
              </a:tabLst>
            </a:pPr>
            <a:r>
              <a:rPr lang="en-US" sz="2000"/>
              <a:t>The two tables show the coefficients of linear and volume expansion for some materials. </a:t>
            </a:r>
            <a:endParaRPr lang="el-GR" sz="2000">
              <a:cs typeface="Arial" charset="0"/>
            </a:endParaRPr>
          </a:p>
        </p:txBody>
      </p:sp>
      <p:pic>
        <p:nvPicPr>
          <p:cNvPr id="28677" name="Picture 5" descr="17_Table02-T"/>
          <p:cNvPicPr>
            <a:picLocks noChangeAspect="1" noChangeArrowheads="1"/>
          </p:cNvPicPr>
          <p:nvPr/>
        </p:nvPicPr>
        <p:blipFill>
          <a:blip r:embed="rId3" cstate="print"/>
          <a:srcRect b="4523"/>
          <a:stretch>
            <a:fillRect/>
          </a:stretch>
        </p:blipFill>
        <p:spPr bwMode="auto">
          <a:xfrm>
            <a:off x="1657350" y="3086102"/>
            <a:ext cx="5353050" cy="2195503"/>
          </a:xfrm>
          <a:prstGeom prst="rect">
            <a:avLst/>
          </a:prstGeom>
          <a:noFill/>
          <a:ln w="9525">
            <a:noFill/>
            <a:miter lim="800000"/>
            <a:headEnd/>
            <a:tailEnd/>
          </a:ln>
        </p:spPr>
      </p:pic>
      <p:grpSp>
        <p:nvGrpSpPr>
          <p:cNvPr id="7" name="Group 6"/>
          <p:cNvGrpSpPr/>
          <p:nvPr/>
        </p:nvGrpSpPr>
        <p:grpSpPr>
          <a:xfrm>
            <a:off x="4876800" y="314615"/>
            <a:ext cx="3124200" cy="2457450"/>
            <a:chOff x="5181600" y="762000"/>
            <a:chExt cx="3352800" cy="2819400"/>
          </a:xfrm>
        </p:grpSpPr>
        <p:pic>
          <p:nvPicPr>
            <p:cNvPr id="28676" name="Picture 4" descr="17_Table01-T"/>
            <p:cNvPicPr>
              <a:picLocks noChangeAspect="1" noChangeArrowheads="1"/>
            </p:cNvPicPr>
            <p:nvPr/>
          </p:nvPicPr>
          <p:blipFill>
            <a:blip r:embed="rId4" cstate="print"/>
            <a:srcRect b="2702"/>
            <a:stretch>
              <a:fillRect/>
            </a:stretch>
          </p:blipFill>
          <p:spPr bwMode="auto">
            <a:xfrm>
              <a:off x="5181600" y="762000"/>
              <a:ext cx="3352800" cy="2765425"/>
            </a:xfrm>
            <a:prstGeom prst="rect">
              <a:avLst/>
            </a:prstGeom>
            <a:noFill/>
            <a:ln w="9525">
              <a:noFill/>
              <a:miter lim="800000"/>
              <a:headEnd/>
              <a:tailEnd/>
            </a:ln>
          </p:spPr>
        </p:pic>
        <p:sp>
          <p:nvSpPr>
            <p:cNvPr id="6" name="Rectangle 5"/>
            <p:cNvSpPr/>
            <p:nvPr/>
          </p:nvSpPr>
          <p:spPr bwMode="auto">
            <a:xfrm>
              <a:off x="5181600" y="762000"/>
              <a:ext cx="3352800" cy="2819400"/>
            </a:xfrm>
            <a:prstGeom prst="rect">
              <a:avLst/>
            </a:prstGeom>
            <a:noFill/>
            <a:ln w="349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topics</a:t>
            </a:r>
          </a:p>
        </p:txBody>
      </p:sp>
      <p:sp>
        <p:nvSpPr>
          <p:cNvPr id="21507" name="Rectangle 3"/>
          <p:cNvSpPr>
            <a:spLocks noGrp="1" noChangeArrowheads="1"/>
          </p:cNvSpPr>
          <p:nvPr>
            <p:ph type="body" idx="1"/>
          </p:nvPr>
        </p:nvSpPr>
        <p:spPr>
          <a:xfrm>
            <a:off x="914400" y="876300"/>
            <a:ext cx="7162801" cy="4376583"/>
          </a:xfrm>
        </p:spPr>
        <p:txBody>
          <a:bodyPr/>
          <a:lstStyle/>
          <a:p>
            <a:pPr marL="347654" lvl="1" indent="-261932"/>
            <a:r>
              <a:rPr lang="en-US" sz="2400" dirty="0"/>
              <a:t>Temperature, thermal equilibrium and thermometers </a:t>
            </a:r>
            <a:endParaRPr lang="en-US" sz="2400" u="sng" dirty="0"/>
          </a:p>
          <a:p>
            <a:pPr marL="347654" lvl="1" indent="-261932"/>
            <a:r>
              <a:rPr lang="en-US" sz="2400" dirty="0"/>
              <a:t> how  temperature affects the dimensions of an object</a:t>
            </a:r>
          </a:p>
          <a:p>
            <a:pPr marL="347654" lvl="1" indent="-261932"/>
            <a:r>
              <a:rPr lang="en-US" sz="2400" dirty="0"/>
              <a:t>understand the meaning of heat </a:t>
            </a:r>
          </a:p>
          <a:p>
            <a:pPr marL="347654" lvl="1" indent="-261932"/>
            <a:r>
              <a:rPr lang="en-US" sz="2400" dirty="0"/>
              <a:t>understand heat flow, temperature changes, and phase changes</a:t>
            </a:r>
          </a:p>
          <a:p>
            <a:pPr marL="347654" lvl="1" indent="-261932"/>
            <a:r>
              <a:rPr lang="en-US" sz="2400" dirty="0"/>
              <a:t> understand conduction, convection, and radiation of heat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09600" y="246029"/>
            <a:ext cx="6629400" cy="403957"/>
          </a:xfrm>
        </p:spPr>
        <p:txBody>
          <a:bodyPr/>
          <a:lstStyle/>
          <a:p>
            <a:r>
              <a:rPr lang="en-US" dirty="0"/>
              <a:t>Thermal expansion of water</a:t>
            </a:r>
          </a:p>
        </p:txBody>
      </p:sp>
      <p:sp>
        <p:nvSpPr>
          <p:cNvPr id="29699" name="Text Box 3"/>
          <p:cNvSpPr txBox="1">
            <a:spLocks noChangeArrowheads="1"/>
          </p:cNvSpPr>
          <p:nvPr/>
        </p:nvSpPr>
        <p:spPr bwMode="auto">
          <a:xfrm>
            <a:off x="259443" y="649986"/>
            <a:ext cx="4908014" cy="4378604"/>
          </a:xfrm>
          <a:prstGeom prst="rect">
            <a:avLst/>
          </a:prstGeom>
          <a:noFill/>
          <a:ln w="34925">
            <a:noFill/>
            <a:miter lim="800000"/>
            <a:headEnd/>
            <a:tailEnd/>
          </a:ln>
        </p:spPr>
        <p:txBody>
          <a:bodyPr wrap="square" lIns="69056" tIns="34529" rIns="69056" bIns="34529">
            <a:spAutoFit/>
          </a:bodyPr>
          <a:lstStyle/>
          <a:p>
            <a:pPr marL="217880" indent="-217880" algn="l">
              <a:spcBef>
                <a:spcPct val="50000"/>
              </a:spcBef>
              <a:buClr>
                <a:srgbClr val="D33325"/>
              </a:buClr>
              <a:buFontTx/>
              <a:buChar char="•"/>
            </a:pPr>
            <a:r>
              <a:rPr lang="en-US" sz="2000" dirty="0">
                <a:latin typeface="Times New Roman" pitchFamily="18" charset="0"/>
              </a:rPr>
              <a:t>Between 0°C and 4°C, water </a:t>
            </a:r>
            <a:r>
              <a:rPr lang="en-US" sz="2000" i="1" dirty="0">
                <a:latin typeface="Times New Roman" pitchFamily="18" charset="0"/>
              </a:rPr>
              <a:t>decreases</a:t>
            </a:r>
            <a:r>
              <a:rPr lang="en-US" sz="2000" dirty="0">
                <a:latin typeface="Times New Roman" pitchFamily="18" charset="0"/>
              </a:rPr>
              <a:t> in volume with increasing temperature (increase in volume with decrease in temperature)</a:t>
            </a:r>
          </a:p>
          <a:p>
            <a:pPr marL="217880" indent="-217880" algn="l">
              <a:spcBef>
                <a:spcPct val="50000"/>
              </a:spcBef>
              <a:buClr>
                <a:srgbClr val="D33325"/>
              </a:buClr>
              <a:buFontTx/>
              <a:buChar char="•"/>
            </a:pPr>
            <a:r>
              <a:rPr lang="en-US" sz="2000" dirty="0">
                <a:latin typeface="Times New Roman" pitchFamily="18" charset="0"/>
              </a:rPr>
              <a:t>Water becomes ice owing to the hydrogen bond between molecules. The hydrogen is strong in some directions.  </a:t>
            </a:r>
          </a:p>
          <a:p>
            <a:pPr marL="217880" indent="-217880" algn="l">
              <a:spcBef>
                <a:spcPct val="50000"/>
              </a:spcBef>
              <a:buClr>
                <a:srgbClr val="D33325"/>
              </a:buClr>
              <a:buFontTx/>
              <a:buChar char="•"/>
            </a:pPr>
            <a:r>
              <a:rPr lang="en-US" sz="2000" dirty="0">
                <a:latin typeface="Times New Roman" pitchFamily="18" charset="0"/>
              </a:rPr>
              <a:t>When the solid is formed, water expands.</a:t>
            </a:r>
          </a:p>
          <a:p>
            <a:pPr marL="217880" indent="-217880" algn="l">
              <a:spcBef>
                <a:spcPct val="50000"/>
              </a:spcBef>
              <a:buClr>
                <a:srgbClr val="D33325"/>
              </a:buClr>
              <a:buFontTx/>
              <a:buChar char="•"/>
            </a:pPr>
            <a:r>
              <a:rPr lang="en-US" sz="2000" dirty="0">
                <a:latin typeface="Times New Roman" pitchFamily="18" charset="0"/>
              </a:rPr>
              <a:t>Because of this anomalous behavior, lakes freeze from the top down instead of from the bottom up.</a:t>
            </a:r>
          </a:p>
          <a:p>
            <a:pPr marL="217880" indent="-217880" algn="l">
              <a:spcBef>
                <a:spcPct val="50000"/>
              </a:spcBef>
              <a:buClr>
                <a:srgbClr val="D33325"/>
              </a:buClr>
              <a:buFontTx/>
              <a:buChar char="•"/>
            </a:pPr>
            <a:r>
              <a:rPr lang="en-US" sz="2000" dirty="0">
                <a:latin typeface="Times New Roman" pitchFamily="18" charset="0"/>
              </a:rPr>
              <a:t>Figure at the right illustrates this behavior. </a:t>
            </a:r>
          </a:p>
        </p:txBody>
      </p:sp>
      <p:pic>
        <p:nvPicPr>
          <p:cNvPr id="2" name="Picture 1"/>
          <p:cNvPicPr>
            <a:picLocks noChangeAspect="1"/>
          </p:cNvPicPr>
          <p:nvPr/>
        </p:nvPicPr>
        <p:blipFill>
          <a:blip r:embed="rId3">
            <a:duotone>
              <a:prstClr val="black"/>
              <a:schemeClr val="tx2">
                <a:tint val="45000"/>
                <a:satMod val="400000"/>
              </a:schemeClr>
            </a:duotone>
          </a:blip>
          <a:stretch>
            <a:fillRect/>
          </a:stretch>
        </p:blipFill>
        <p:spPr>
          <a:xfrm>
            <a:off x="5590454" y="3040343"/>
            <a:ext cx="3030682" cy="2400300"/>
          </a:xfrm>
          <a:prstGeom prst="rect">
            <a:avLst/>
          </a:prstGeom>
        </p:spPr>
      </p:pic>
      <p:pic>
        <p:nvPicPr>
          <p:cNvPr id="3" name="Picture 2"/>
          <p:cNvPicPr>
            <a:picLocks noChangeAspect="1"/>
          </p:cNvPicPr>
          <p:nvPr/>
        </p:nvPicPr>
        <p:blipFill>
          <a:blip r:embed="rId4"/>
          <a:stretch>
            <a:fillRect/>
          </a:stretch>
        </p:blipFill>
        <p:spPr>
          <a:xfrm>
            <a:off x="5164563" y="1023240"/>
            <a:ext cx="1314450" cy="1162100"/>
          </a:xfrm>
          <a:prstGeom prst="rect">
            <a:avLst/>
          </a:prstGeom>
        </p:spPr>
      </p:pic>
      <p:pic>
        <p:nvPicPr>
          <p:cNvPr id="4" name="Picture 3"/>
          <p:cNvPicPr>
            <a:picLocks noChangeAspect="1"/>
          </p:cNvPicPr>
          <p:nvPr/>
        </p:nvPicPr>
        <p:blipFill>
          <a:blip r:embed="rId5"/>
          <a:stretch>
            <a:fillRect/>
          </a:stretch>
        </p:blipFill>
        <p:spPr>
          <a:xfrm>
            <a:off x="6888843" y="579157"/>
            <a:ext cx="1995714" cy="2095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1"/>
            <a:ext cx="6400800" cy="715581"/>
          </a:xfrm>
        </p:spPr>
        <p:txBody>
          <a:bodyPr/>
          <a:lstStyle/>
          <a:p>
            <a:r>
              <a:rPr lang="en-US" dirty="0"/>
              <a:t>Why the bridge has a gap? </a:t>
            </a:r>
            <a:br>
              <a:rPr lang="en-US" dirty="0"/>
            </a:br>
            <a:r>
              <a:rPr lang="en-US" dirty="0"/>
              <a:t>Why the tracks are bent?</a:t>
            </a:r>
          </a:p>
        </p:txBody>
      </p:sp>
      <p:grpSp>
        <p:nvGrpSpPr>
          <p:cNvPr id="4" name="Group 3"/>
          <p:cNvGrpSpPr/>
          <p:nvPr/>
        </p:nvGrpSpPr>
        <p:grpSpPr>
          <a:xfrm>
            <a:off x="1885950" y="1257300"/>
            <a:ext cx="2286000" cy="1428750"/>
            <a:chOff x="5486400" y="380999"/>
            <a:chExt cx="2819399" cy="1874323"/>
          </a:xfrm>
        </p:grpSpPr>
        <p:pic>
          <p:nvPicPr>
            <p:cNvPr id="5" name="Picture 6" descr="17_13_Figure"/>
            <p:cNvPicPr>
              <a:picLocks noChangeAspect="1" noChangeArrowheads="1"/>
            </p:cNvPicPr>
            <p:nvPr/>
          </p:nvPicPr>
          <p:blipFill>
            <a:blip r:embed="rId2" cstate="print"/>
            <a:srcRect b="3322"/>
            <a:stretch>
              <a:fillRect/>
            </a:stretch>
          </p:blipFill>
          <p:spPr bwMode="auto">
            <a:xfrm>
              <a:off x="5486400" y="380999"/>
              <a:ext cx="2819399" cy="1874323"/>
            </a:xfrm>
            <a:prstGeom prst="rect">
              <a:avLst/>
            </a:prstGeom>
            <a:noFill/>
            <a:ln w="9525">
              <a:noFill/>
              <a:miter lim="800000"/>
              <a:headEnd/>
              <a:tailEnd/>
            </a:ln>
          </p:spPr>
        </p:pic>
        <p:sp>
          <p:nvSpPr>
            <p:cNvPr id="6" name="TextBox 5"/>
            <p:cNvSpPr txBox="1"/>
            <p:nvPr/>
          </p:nvSpPr>
          <p:spPr>
            <a:xfrm>
              <a:off x="7311132" y="1142999"/>
              <a:ext cx="702245" cy="484513"/>
            </a:xfrm>
            <a:prstGeom prst="rect">
              <a:avLst/>
            </a:prstGeom>
            <a:solidFill>
              <a:schemeClr val="bg1">
                <a:lumMod val="85000"/>
              </a:schemeClr>
            </a:solidFill>
          </p:spPr>
          <p:txBody>
            <a:bodyPr wrap="none" rtlCol="0">
              <a:spAutoFit/>
            </a:bodyPr>
            <a:lstStyle/>
            <a:p>
              <a:r>
                <a:rPr lang="en-US" sz="1800" dirty="0"/>
                <a:t>gap</a:t>
              </a:r>
            </a:p>
          </p:txBody>
        </p:sp>
        <p:cxnSp>
          <p:nvCxnSpPr>
            <p:cNvPr id="7" name="Straight Arrow Connector 6"/>
            <p:cNvCxnSpPr>
              <a:stCxn id="6" idx="1"/>
            </p:cNvCxnSpPr>
            <p:nvPr/>
          </p:nvCxnSpPr>
          <p:spPr bwMode="auto">
            <a:xfrm flipH="1">
              <a:off x="6019800" y="1385256"/>
              <a:ext cx="1291332" cy="443545"/>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pic>
        <p:nvPicPr>
          <p:cNvPr id="9" name="Picture 8"/>
          <p:cNvPicPr>
            <a:picLocks noChangeAspect="1"/>
          </p:cNvPicPr>
          <p:nvPr/>
        </p:nvPicPr>
        <p:blipFill>
          <a:blip r:embed="rId3"/>
          <a:stretch>
            <a:fillRect/>
          </a:stretch>
        </p:blipFill>
        <p:spPr>
          <a:xfrm>
            <a:off x="4343400" y="2743200"/>
            <a:ext cx="2743200" cy="2057400"/>
          </a:xfrm>
          <a:prstGeom prst="rect">
            <a:avLst/>
          </a:prstGeom>
        </p:spPr>
      </p:pic>
    </p:spTree>
    <p:extLst>
      <p:ext uri="{BB962C8B-B14F-4D97-AF65-F5344CB8AC3E}">
        <p14:creationId xmlns:p14="http://schemas.microsoft.com/office/powerpoint/2010/main" val="558920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5" name="Text Box 3"/>
          <p:cNvSpPr txBox="1">
            <a:spLocks noChangeArrowheads="1"/>
          </p:cNvSpPr>
          <p:nvPr/>
        </p:nvSpPr>
        <p:spPr bwMode="auto">
          <a:xfrm>
            <a:off x="457200" y="800101"/>
            <a:ext cx="4857750" cy="3532219"/>
          </a:xfrm>
          <a:prstGeom prst="rect">
            <a:avLst/>
          </a:prstGeom>
          <a:noFill/>
          <a:ln w="34925">
            <a:noFill/>
            <a:miter lim="800000"/>
            <a:headEnd/>
            <a:tailEnd/>
          </a:ln>
        </p:spPr>
        <p:txBody>
          <a:bodyPr wrap="square" lIns="69056" tIns="34529" rIns="69056" bIns="34529">
            <a:spAutoFit/>
          </a:bodyPr>
          <a:lstStyle/>
          <a:p>
            <a:pPr marL="217880" indent="-217880" algn="l">
              <a:spcBef>
                <a:spcPct val="50000"/>
              </a:spcBef>
              <a:buClr>
                <a:srgbClr val="D33325"/>
              </a:buClr>
              <a:buFontTx/>
              <a:buChar char="•"/>
            </a:pPr>
            <a:r>
              <a:rPr lang="en-US" sz="1800" dirty="0">
                <a:latin typeface="Times New Roman" pitchFamily="18" charset="0"/>
              </a:rPr>
              <a:t>If we change the temperature of a rod but prevent it from expanding or contracting, you need to apply force on the two ends to prevent it moves.</a:t>
            </a:r>
          </a:p>
          <a:p>
            <a:pPr marL="217880" indent="-217880" algn="l">
              <a:spcBef>
                <a:spcPct val="50000"/>
              </a:spcBef>
              <a:buClr>
                <a:srgbClr val="D33325"/>
              </a:buClr>
              <a:buFontTx/>
              <a:buChar char="•"/>
            </a:pPr>
            <a:r>
              <a:rPr lang="en-US" sz="1800" dirty="0">
                <a:latin typeface="Times New Roman" pitchFamily="18" charset="0"/>
              </a:rPr>
              <a:t> </a:t>
            </a:r>
            <a:r>
              <a:rPr lang="en-US" sz="1800" i="1" dirty="0">
                <a:latin typeface="Times New Roman" pitchFamily="18" charset="0"/>
              </a:rPr>
              <a:t>thermal stress</a:t>
            </a:r>
            <a:r>
              <a:rPr lang="en-US" sz="1800" dirty="0">
                <a:latin typeface="Times New Roman" pitchFamily="18" charset="0"/>
              </a:rPr>
              <a:t> develops as the rod is compressed under a force </a:t>
            </a:r>
          </a:p>
          <a:p>
            <a:pPr marL="217880" indent="-217880" algn="l">
              <a:spcBef>
                <a:spcPct val="50000"/>
              </a:spcBef>
              <a:buClr>
                <a:srgbClr val="D33325"/>
              </a:buClr>
              <a:buFontTx/>
              <a:buChar char="•"/>
            </a:pPr>
            <a:r>
              <a:rPr lang="en-US" sz="1800" dirty="0">
                <a:latin typeface="Times New Roman" pitchFamily="18" charset="0"/>
              </a:rPr>
              <a:t>The thermal stress is</a:t>
            </a:r>
          </a:p>
          <a:p>
            <a:pPr marL="560771" lvl="1" indent="-217880" algn="l">
              <a:spcBef>
                <a:spcPct val="50000"/>
              </a:spcBef>
              <a:buClr>
                <a:srgbClr val="D33325"/>
              </a:buClr>
            </a:pPr>
            <a:endParaRPr lang="en-US" sz="1800" dirty="0">
              <a:latin typeface="Times New Roman" pitchFamily="18" charset="0"/>
            </a:endParaRPr>
          </a:p>
          <a:p>
            <a:pPr marL="560771" lvl="1" indent="-217880" algn="l">
              <a:spcBef>
                <a:spcPct val="50000"/>
              </a:spcBef>
              <a:buClr>
                <a:srgbClr val="D33325"/>
              </a:buClr>
            </a:pPr>
            <a:endParaRPr lang="en-US" sz="1800" dirty="0">
              <a:latin typeface="Times New Roman" pitchFamily="18" charset="0"/>
            </a:endParaRPr>
          </a:p>
          <a:p>
            <a:pPr marL="560771" lvl="1" indent="-217880" algn="l">
              <a:spcBef>
                <a:spcPct val="50000"/>
              </a:spcBef>
              <a:buClr>
                <a:srgbClr val="D33325"/>
              </a:buClr>
            </a:pPr>
            <a:r>
              <a:rPr lang="en-US" sz="1800" dirty="0">
                <a:latin typeface="Times New Roman" pitchFamily="18" charset="0"/>
              </a:rPr>
              <a:t>Y: Young’s modulus</a:t>
            </a:r>
          </a:p>
        </p:txBody>
      </p:sp>
      <p:sp>
        <p:nvSpPr>
          <p:cNvPr id="5124" name="Rectangle 2"/>
          <p:cNvSpPr>
            <a:spLocks noGrp="1" noChangeArrowheads="1"/>
          </p:cNvSpPr>
          <p:nvPr>
            <p:ph type="title"/>
          </p:nvPr>
        </p:nvSpPr>
        <p:spPr>
          <a:xfrm>
            <a:off x="1371600" y="365524"/>
            <a:ext cx="6629400" cy="403957"/>
          </a:xfrm>
        </p:spPr>
        <p:txBody>
          <a:bodyPr/>
          <a:lstStyle/>
          <a:p>
            <a:r>
              <a:rPr lang="en-US"/>
              <a:t>Thermal stress</a:t>
            </a:r>
          </a:p>
        </p:txBody>
      </p:sp>
      <p:graphicFrame>
        <p:nvGraphicFramePr>
          <p:cNvPr id="5122" name="Object 5"/>
          <p:cNvGraphicFramePr>
            <a:graphicFrameLocks noChangeAspect="1"/>
          </p:cNvGraphicFramePr>
          <p:nvPr>
            <p:extLst>
              <p:ext uri="{D42A27DB-BD31-4B8C-83A1-F6EECF244321}">
                <p14:modId xmlns:p14="http://schemas.microsoft.com/office/powerpoint/2010/main" val="1862735488"/>
              </p:ext>
            </p:extLst>
          </p:nvPr>
        </p:nvGraphicFramePr>
        <p:xfrm>
          <a:off x="1813619" y="3151047"/>
          <a:ext cx="2226469" cy="571500"/>
        </p:xfrm>
        <a:graphic>
          <a:graphicData uri="http://schemas.openxmlformats.org/presentationml/2006/ole">
            <mc:AlternateContent xmlns:mc="http://schemas.openxmlformats.org/markup-compatibility/2006">
              <mc:Choice xmlns:v="urn:schemas-microsoft-com:vml" Requires="v">
                <p:oleObj spid="_x0000_s3074" name="Equation" r:id="rId4" imgW="1548728" imgH="393529" progId="Equation.DSMT4">
                  <p:embed/>
                </p:oleObj>
              </mc:Choice>
              <mc:Fallback>
                <p:oleObj name="Equation" r:id="rId4" imgW="1548728" imgH="393529" progId="Equation.DSMT4">
                  <p:embed/>
                  <p:pic>
                    <p:nvPicPr>
                      <p:cNvPr id="512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619" y="3151047"/>
                        <a:ext cx="2226469" cy="571500"/>
                      </a:xfrm>
                      <a:prstGeom prst="rect">
                        <a:avLst/>
                      </a:prstGeom>
                      <a:noFill/>
                    </p:spPr>
                  </p:pic>
                </p:oleObj>
              </mc:Fallback>
            </mc:AlternateContent>
          </a:graphicData>
        </a:graphic>
      </p:graphicFrame>
      <p:grpSp>
        <p:nvGrpSpPr>
          <p:cNvPr id="9" name="Group 8"/>
          <p:cNvGrpSpPr/>
          <p:nvPr/>
        </p:nvGrpSpPr>
        <p:grpSpPr>
          <a:xfrm>
            <a:off x="6172201" y="365524"/>
            <a:ext cx="2114682" cy="1625364"/>
            <a:chOff x="5486400" y="380999"/>
            <a:chExt cx="2819399" cy="1874323"/>
          </a:xfrm>
        </p:grpSpPr>
        <p:pic>
          <p:nvPicPr>
            <p:cNvPr id="5126" name="Picture 6" descr="17_13_Figure"/>
            <p:cNvPicPr>
              <a:picLocks noChangeAspect="1" noChangeArrowheads="1"/>
            </p:cNvPicPr>
            <p:nvPr/>
          </p:nvPicPr>
          <p:blipFill>
            <a:blip r:embed="rId6" cstate="print"/>
            <a:srcRect b="3322"/>
            <a:stretch>
              <a:fillRect/>
            </a:stretch>
          </p:blipFill>
          <p:spPr bwMode="auto">
            <a:xfrm>
              <a:off x="5486400" y="380999"/>
              <a:ext cx="2819399" cy="1874323"/>
            </a:xfrm>
            <a:prstGeom prst="rect">
              <a:avLst/>
            </a:prstGeom>
            <a:noFill/>
            <a:ln w="9525">
              <a:noFill/>
              <a:miter lim="800000"/>
              <a:headEnd/>
              <a:tailEnd/>
            </a:ln>
          </p:spPr>
        </p:pic>
        <p:sp>
          <p:nvSpPr>
            <p:cNvPr id="4" name="TextBox 3"/>
            <p:cNvSpPr txBox="1"/>
            <p:nvPr/>
          </p:nvSpPr>
          <p:spPr>
            <a:xfrm>
              <a:off x="7135572" y="1143000"/>
              <a:ext cx="877807" cy="536027"/>
            </a:xfrm>
            <a:prstGeom prst="rect">
              <a:avLst/>
            </a:prstGeom>
            <a:solidFill>
              <a:schemeClr val="bg1">
                <a:lumMod val="85000"/>
              </a:schemeClr>
            </a:solidFill>
          </p:spPr>
          <p:txBody>
            <a:bodyPr wrap="none" rtlCol="0">
              <a:spAutoFit/>
            </a:bodyPr>
            <a:lstStyle/>
            <a:p>
              <a:r>
                <a:rPr lang="en-US" sz="1800" dirty="0"/>
                <a:t>gap</a:t>
              </a:r>
            </a:p>
          </p:txBody>
        </p:sp>
        <p:cxnSp>
          <p:nvCxnSpPr>
            <p:cNvPr id="6" name="Straight Arrow Connector 5"/>
            <p:cNvCxnSpPr>
              <a:stCxn id="4" idx="1"/>
            </p:cNvCxnSpPr>
            <p:nvPr/>
          </p:nvCxnSpPr>
          <p:spPr bwMode="auto">
            <a:xfrm flipH="1">
              <a:off x="6019803" y="1411013"/>
              <a:ext cx="1115769" cy="417787"/>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pic>
        <p:nvPicPr>
          <p:cNvPr id="10" name="Picture 9"/>
          <p:cNvPicPr>
            <a:picLocks noChangeAspect="1"/>
          </p:cNvPicPr>
          <p:nvPr/>
        </p:nvPicPr>
        <p:blipFill>
          <a:blip r:embed="rId7"/>
          <a:stretch>
            <a:fillRect/>
          </a:stretch>
        </p:blipFill>
        <p:spPr>
          <a:xfrm>
            <a:off x="6295905" y="2110263"/>
            <a:ext cx="2114682" cy="158601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85AF0-40CE-8A41-B083-0FDADE16D529}"/>
              </a:ext>
            </a:extLst>
          </p:cNvPr>
          <p:cNvSpPr>
            <a:spLocks noGrp="1"/>
          </p:cNvSpPr>
          <p:nvPr>
            <p:ph type="title"/>
          </p:nvPr>
        </p:nvSpPr>
        <p:spPr/>
        <p:txBody>
          <a:bodyPr/>
          <a:lstStyle/>
          <a:p>
            <a:r>
              <a:rPr lang="en-US" dirty="0"/>
              <a:t>Stress</a:t>
            </a:r>
          </a:p>
        </p:txBody>
      </p:sp>
      <p:sp>
        <p:nvSpPr>
          <p:cNvPr id="3" name="Content Placeholder 2">
            <a:extLst>
              <a:ext uri="{FF2B5EF4-FFF2-40B4-BE49-F238E27FC236}">
                <a16:creationId xmlns:a16="http://schemas.microsoft.com/office/drawing/2014/main" id="{CAC8B1B9-AD7C-904A-9507-2E84B42D45A3}"/>
              </a:ext>
            </a:extLst>
          </p:cNvPr>
          <p:cNvSpPr>
            <a:spLocks noGrp="1"/>
          </p:cNvSpPr>
          <p:nvPr>
            <p:ph idx="1"/>
          </p:nvPr>
        </p:nvSpPr>
        <p:spPr>
          <a:xfrm>
            <a:off x="228600" y="571501"/>
            <a:ext cx="7086600" cy="2705356"/>
          </a:xfrm>
        </p:spPr>
        <p:txBody>
          <a:bodyPr/>
          <a:lstStyle/>
          <a:p>
            <a:r>
              <a:rPr lang="en-US" sz="1800" dirty="0"/>
              <a:t>Apply a force on a rod/object, stress is applied to the rod/object</a:t>
            </a:r>
          </a:p>
          <a:p>
            <a:r>
              <a:rPr lang="en-US" sz="1800" dirty="0"/>
              <a:t>The object is shortened/lengthened (strain is produced)</a:t>
            </a:r>
          </a:p>
          <a:p>
            <a:r>
              <a:rPr lang="en-US" sz="1800" dirty="0"/>
              <a:t>Length is shortened, compressive stress and compressive strain</a:t>
            </a:r>
          </a:p>
          <a:p>
            <a:r>
              <a:rPr lang="en-US" sz="1800" dirty="0"/>
              <a:t>Length is lengthened, tensile stress and tensile strain</a:t>
            </a:r>
          </a:p>
          <a:p>
            <a:r>
              <a:rPr lang="en-US" sz="1800" dirty="0"/>
              <a:t>Stress=force/</a:t>
            </a:r>
            <a:r>
              <a:rPr lang="en-US" sz="2000" dirty="0"/>
              <a:t>area</a:t>
            </a:r>
            <a:endParaRPr lang="en-US" sz="1800" dirty="0"/>
          </a:p>
          <a:p>
            <a:r>
              <a:rPr lang="en-US" sz="1800" dirty="0"/>
              <a:t>Strain=change in length/length</a:t>
            </a:r>
          </a:p>
        </p:txBody>
      </p:sp>
      <p:pic>
        <p:nvPicPr>
          <p:cNvPr id="4" name="Picture 3">
            <a:extLst>
              <a:ext uri="{FF2B5EF4-FFF2-40B4-BE49-F238E27FC236}">
                <a16:creationId xmlns:a16="http://schemas.microsoft.com/office/drawing/2014/main" id="{D6CCD320-9D7F-004D-8B58-09F7E1AE1DAE}"/>
              </a:ext>
            </a:extLst>
          </p:cNvPr>
          <p:cNvPicPr>
            <a:picLocks noChangeAspect="1"/>
          </p:cNvPicPr>
          <p:nvPr/>
        </p:nvPicPr>
        <p:blipFill>
          <a:blip r:embed="rId2"/>
          <a:stretch>
            <a:fillRect/>
          </a:stretch>
        </p:blipFill>
        <p:spPr>
          <a:xfrm>
            <a:off x="6707506" y="3038908"/>
            <a:ext cx="2388828" cy="2676092"/>
          </a:xfrm>
          <a:prstGeom prst="rect">
            <a:avLst/>
          </a:prstGeom>
        </p:spPr>
      </p:pic>
      <p:pic>
        <p:nvPicPr>
          <p:cNvPr id="5" name="Picture 4">
            <a:extLst>
              <a:ext uri="{FF2B5EF4-FFF2-40B4-BE49-F238E27FC236}">
                <a16:creationId xmlns:a16="http://schemas.microsoft.com/office/drawing/2014/main" id="{0EB138B1-E8C0-9A4B-B6DD-5A85E0E5331C}"/>
              </a:ext>
            </a:extLst>
          </p:cNvPr>
          <p:cNvPicPr>
            <a:picLocks noChangeAspect="1"/>
          </p:cNvPicPr>
          <p:nvPr/>
        </p:nvPicPr>
        <p:blipFill>
          <a:blip r:embed="rId3"/>
          <a:stretch>
            <a:fillRect/>
          </a:stretch>
        </p:blipFill>
        <p:spPr>
          <a:xfrm>
            <a:off x="6926205" y="138765"/>
            <a:ext cx="2155661" cy="2736881"/>
          </a:xfrm>
          <a:prstGeom prst="rect">
            <a:avLst/>
          </a:prstGeom>
        </p:spPr>
      </p:pic>
      <p:pic>
        <p:nvPicPr>
          <p:cNvPr id="6" name="Picture 5">
            <a:extLst>
              <a:ext uri="{FF2B5EF4-FFF2-40B4-BE49-F238E27FC236}">
                <a16:creationId xmlns:a16="http://schemas.microsoft.com/office/drawing/2014/main" id="{58CBDA92-FB68-8649-88B1-DA8EBA97C808}"/>
              </a:ext>
            </a:extLst>
          </p:cNvPr>
          <p:cNvPicPr>
            <a:picLocks noChangeAspect="1"/>
          </p:cNvPicPr>
          <p:nvPr/>
        </p:nvPicPr>
        <p:blipFill rotWithShape="1">
          <a:blip r:embed="rId4"/>
          <a:srcRect l="6486" t="2300" r="14307" b="7791"/>
          <a:stretch/>
        </p:blipFill>
        <p:spPr>
          <a:xfrm>
            <a:off x="3568849" y="3147265"/>
            <a:ext cx="2336318" cy="1455711"/>
          </a:xfrm>
          <a:prstGeom prst="rect">
            <a:avLst/>
          </a:prstGeom>
        </p:spPr>
      </p:pic>
      <p:pic>
        <p:nvPicPr>
          <p:cNvPr id="7" name="Picture 6">
            <a:extLst>
              <a:ext uri="{FF2B5EF4-FFF2-40B4-BE49-F238E27FC236}">
                <a16:creationId xmlns:a16="http://schemas.microsoft.com/office/drawing/2014/main" id="{3C7F20D8-AA6C-FB45-B062-9B721F7146D6}"/>
              </a:ext>
            </a:extLst>
          </p:cNvPr>
          <p:cNvPicPr>
            <a:picLocks noChangeAspect="1"/>
          </p:cNvPicPr>
          <p:nvPr/>
        </p:nvPicPr>
        <p:blipFill rotWithShape="1">
          <a:blip r:embed="rId5"/>
          <a:srcRect l="6071" t="10927" r="9082" b="8648"/>
          <a:stretch/>
        </p:blipFill>
        <p:spPr>
          <a:xfrm>
            <a:off x="466846" y="3276857"/>
            <a:ext cx="2336318" cy="1173029"/>
          </a:xfrm>
          <a:prstGeom prst="rect">
            <a:avLst/>
          </a:prstGeom>
        </p:spPr>
      </p:pic>
      <p:pic>
        <p:nvPicPr>
          <p:cNvPr id="8" name="Picture 7">
            <a:extLst>
              <a:ext uri="{FF2B5EF4-FFF2-40B4-BE49-F238E27FC236}">
                <a16:creationId xmlns:a16="http://schemas.microsoft.com/office/drawing/2014/main" id="{CA17995B-220E-CD4C-95C6-1B874124CED5}"/>
              </a:ext>
            </a:extLst>
          </p:cNvPr>
          <p:cNvPicPr>
            <a:picLocks noChangeAspect="1"/>
          </p:cNvPicPr>
          <p:nvPr/>
        </p:nvPicPr>
        <p:blipFill>
          <a:blip r:embed="rId6"/>
          <a:stretch>
            <a:fillRect/>
          </a:stretch>
        </p:blipFill>
        <p:spPr>
          <a:xfrm>
            <a:off x="466846" y="4756067"/>
            <a:ext cx="5629154" cy="774863"/>
          </a:xfrm>
          <a:prstGeom prst="rect">
            <a:avLst/>
          </a:prstGeom>
        </p:spPr>
      </p:pic>
    </p:spTree>
    <p:extLst>
      <p:ext uri="{BB962C8B-B14F-4D97-AF65-F5344CB8AC3E}">
        <p14:creationId xmlns:p14="http://schemas.microsoft.com/office/powerpoint/2010/main" val="2317688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B528A-AA78-D243-9EF7-5FC4BEE73E51}"/>
              </a:ext>
            </a:extLst>
          </p:cNvPr>
          <p:cNvSpPr>
            <a:spLocks noGrp="1"/>
          </p:cNvSpPr>
          <p:nvPr>
            <p:ph type="title"/>
          </p:nvPr>
        </p:nvSpPr>
        <p:spPr/>
        <p:txBody>
          <a:bodyPr/>
          <a:lstStyle/>
          <a:p>
            <a:endParaRPr lang="en-US"/>
          </a:p>
        </p:txBody>
      </p:sp>
      <p:grpSp>
        <p:nvGrpSpPr>
          <p:cNvPr id="4" name="Group 3">
            <a:extLst>
              <a:ext uri="{FF2B5EF4-FFF2-40B4-BE49-F238E27FC236}">
                <a16:creationId xmlns:a16="http://schemas.microsoft.com/office/drawing/2014/main" id="{9B69B2BF-1454-5A41-AD30-70C7B9EA9BD1}"/>
              </a:ext>
            </a:extLst>
          </p:cNvPr>
          <p:cNvGrpSpPr/>
          <p:nvPr/>
        </p:nvGrpSpPr>
        <p:grpSpPr>
          <a:xfrm>
            <a:off x="914400" y="3804639"/>
            <a:ext cx="4057650" cy="1338860"/>
            <a:chOff x="685800" y="4800599"/>
            <a:chExt cx="5410200" cy="1785147"/>
          </a:xfrm>
        </p:grpSpPr>
        <p:pic>
          <p:nvPicPr>
            <p:cNvPr id="5" name="Picture 4">
              <a:extLst>
                <a:ext uri="{FF2B5EF4-FFF2-40B4-BE49-F238E27FC236}">
                  <a16:creationId xmlns:a16="http://schemas.microsoft.com/office/drawing/2014/main" id="{0D720D99-4B99-0A40-9C00-3077C79C5173}"/>
                </a:ext>
              </a:extLst>
            </p:cNvPr>
            <p:cNvPicPr>
              <a:picLocks noChangeAspect="1"/>
            </p:cNvPicPr>
            <p:nvPr/>
          </p:nvPicPr>
          <p:blipFill>
            <a:blip r:embed="rId3"/>
            <a:stretch>
              <a:fillRect/>
            </a:stretch>
          </p:blipFill>
          <p:spPr>
            <a:xfrm>
              <a:off x="685800" y="4800599"/>
              <a:ext cx="5410200" cy="1785147"/>
            </a:xfrm>
            <a:prstGeom prst="rect">
              <a:avLst/>
            </a:prstGeom>
          </p:spPr>
        </p:pic>
        <p:sp>
          <p:nvSpPr>
            <p:cNvPr id="6" name="TextBox 5">
              <a:extLst>
                <a:ext uri="{FF2B5EF4-FFF2-40B4-BE49-F238E27FC236}">
                  <a16:creationId xmlns:a16="http://schemas.microsoft.com/office/drawing/2014/main" id="{2A47098A-41AC-F44F-A395-DAF27712F22C}"/>
                </a:ext>
              </a:extLst>
            </p:cNvPr>
            <p:cNvSpPr txBox="1"/>
            <p:nvPr/>
          </p:nvSpPr>
          <p:spPr>
            <a:xfrm>
              <a:off x="4038600" y="5105400"/>
              <a:ext cx="357584" cy="492443"/>
            </a:xfrm>
            <a:prstGeom prst="rect">
              <a:avLst/>
            </a:prstGeom>
            <a:solidFill>
              <a:schemeClr val="bg1"/>
            </a:solidFill>
          </p:spPr>
          <p:txBody>
            <a:bodyPr wrap="square" rtlCol="0">
              <a:spAutoFit/>
            </a:bodyPr>
            <a:lstStyle/>
            <a:p>
              <a:r>
                <a:rPr lang="en-US" sz="1800" dirty="0"/>
                <a:t>Y</a:t>
              </a:r>
            </a:p>
          </p:txBody>
        </p:sp>
      </p:grpSp>
      <p:graphicFrame>
        <p:nvGraphicFramePr>
          <p:cNvPr id="7" name="Object 5">
            <a:extLst>
              <a:ext uri="{FF2B5EF4-FFF2-40B4-BE49-F238E27FC236}">
                <a16:creationId xmlns:a16="http://schemas.microsoft.com/office/drawing/2014/main" id="{A8321420-0C81-1147-B90E-C9C5E5CFF427}"/>
              </a:ext>
            </a:extLst>
          </p:cNvPr>
          <p:cNvGraphicFramePr>
            <a:graphicFrameLocks noGrp="1" noChangeAspect="1"/>
          </p:cNvGraphicFramePr>
          <p:nvPr>
            <p:ph idx="1"/>
            <p:extLst>
              <p:ext uri="{D42A27DB-BD31-4B8C-83A1-F6EECF244321}">
                <p14:modId xmlns:p14="http://schemas.microsoft.com/office/powerpoint/2010/main" val="3819245897"/>
              </p:ext>
            </p:extLst>
          </p:nvPr>
        </p:nvGraphicFramePr>
        <p:xfrm>
          <a:off x="2063444" y="2324100"/>
          <a:ext cx="3267487" cy="830263"/>
        </p:xfrm>
        <a:graphic>
          <a:graphicData uri="http://schemas.openxmlformats.org/presentationml/2006/ole">
            <mc:AlternateContent xmlns:mc="http://schemas.openxmlformats.org/markup-compatibility/2006">
              <mc:Choice xmlns:v="urn:schemas-microsoft-com:vml" Requires="v">
                <p:oleObj spid="_x0000_s4098" name="Equation" r:id="rId4" imgW="1548728" imgH="393529" progId="Equation.DSMT4">
                  <p:embed/>
                </p:oleObj>
              </mc:Choice>
              <mc:Fallback>
                <p:oleObj name="Equation" r:id="rId4" imgW="1548728" imgH="393529" progId="Equation.DSMT4">
                  <p:embed/>
                  <p:pic>
                    <p:nvPicPr>
                      <p:cNvPr id="7" name="Object 5">
                        <a:extLst>
                          <a:ext uri="{FF2B5EF4-FFF2-40B4-BE49-F238E27FC236}">
                            <a16:creationId xmlns:a16="http://schemas.microsoft.com/office/drawing/2014/main" id="{A8321420-0C81-1147-B90E-C9C5E5CFF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444" y="2324100"/>
                        <a:ext cx="3267487" cy="8302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21D7F87-39AF-DC48-839A-33869E8CE695}"/>
                  </a:ext>
                </a:extLst>
              </p:cNvPr>
              <p:cNvSpPr txBox="1"/>
              <p:nvPr/>
            </p:nvSpPr>
            <p:spPr>
              <a:xfrm>
                <a:off x="687287" y="666902"/>
                <a:ext cx="6019800" cy="2396810"/>
              </a:xfrm>
              <a:prstGeom prst="rect">
                <a:avLst/>
              </a:prstGeom>
              <a:noFill/>
            </p:spPr>
            <p:txBody>
              <a:bodyPr wrap="square" rtlCol="0">
                <a:spAutoFit/>
              </a:bodyPr>
              <a:lstStyle/>
              <a:p>
                <a:pPr algn="l"/>
                <a:r>
                  <a:rPr lang="en-US" dirty="0"/>
                  <a:t>The rod is prevented to expand after temperature is increased by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𝑇</m:t>
                    </m:r>
                  </m:oMath>
                </a14:m>
                <a:endParaRPr lang="en-US" dirty="0"/>
              </a:p>
              <a:p>
                <a:pPr algn="l"/>
                <a:r>
                  <a:rPr lang="en-US" dirty="0"/>
                  <a:t>Strain=</a:t>
                </a:r>
                <a14:m>
                  <m:oMath xmlns:m="http://schemas.openxmlformats.org/officeDocument/2006/math">
                    <m:r>
                      <a:rPr lang="en-US" b="0" i="1" smtClean="0">
                        <a:latin typeface="Cambria Math" panose="02040503050406030204" pitchFamily="18" charset="0"/>
                      </a:rPr>
                      <m:t>𝛼</m:t>
                    </m:r>
                    <m:r>
                      <m:rPr>
                        <m:sty m:val="p"/>
                      </m:rPr>
                      <a:rPr lang="en-US" b="0" i="0" smtClean="0">
                        <a:latin typeface="Cambria Math" panose="02040503050406030204" pitchFamily="18" charset="0"/>
                      </a:rPr>
                      <m:t>Δ</m:t>
                    </m:r>
                    <m:r>
                      <a:rPr lang="en-US" b="0" i="1" smtClean="0">
                        <a:latin typeface="Cambria Math" panose="02040503050406030204" pitchFamily="18" charset="0"/>
                      </a:rPr>
                      <m:t>𝑇</m:t>
                    </m:r>
                  </m:oMath>
                </a14:m>
                <a:endParaRPr lang="en-US" b="0" dirty="0"/>
              </a:p>
              <a:p>
                <a:pPr algn="l"/>
                <a:r>
                  <a:rPr lang="en-US" dirty="0"/>
                  <a:t>Stress= young’s modulus X strain</a:t>
                </a:r>
              </a:p>
              <a:p>
                <a:pPr algn="l"/>
                <a:endParaRPr lang="en-US" b="0" dirty="0"/>
              </a:p>
              <a:p>
                <a:pPr algn="l"/>
                <a:endParaRPr lang="en-US" dirty="0"/>
              </a:p>
            </p:txBody>
          </p:sp>
        </mc:Choice>
        <mc:Fallback xmlns="">
          <p:sp>
            <p:nvSpPr>
              <p:cNvPr id="8" name="TextBox 7">
                <a:extLst>
                  <a:ext uri="{FF2B5EF4-FFF2-40B4-BE49-F238E27FC236}">
                    <a16:creationId xmlns:a16="http://schemas.microsoft.com/office/drawing/2014/main" id="{621D7F87-39AF-DC48-839A-33869E8CE695}"/>
                  </a:ext>
                </a:extLst>
              </p:cNvPr>
              <p:cNvSpPr txBox="1">
                <a:spLocks noRot="1" noChangeAspect="1" noMove="1" noResize="1" noEditPoints="1" noAdjustHandles="1" noChangeArrowheads="1" noChangeShapeType="1" noTextEdit="1"/>
              </p:cNvSpPr>
              <p:nvPr/>
            </p:nvSpPr>
            <p:spPr>
              <a:xfrm>
                <a:off x="687287" y="666902"/>
                <a:ext cx="6019800" cy="2396810"/>
              </a:xfrm>
              <a:prstGeom prst="rect">
                <a:avLst/>
              </a:prstGeom>
              <a:blipFill>
                <a:blip r:embed="rId6"/>
                <a:stretch>
                  <a:fillRect l="-1474" t="-211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9939F63-963F-DD4B-9794-733D94050A41}"/>
              </a:ext>
            </a:extLst>
          </p:cNvPr>
          <p:cNvSpPr txBox="1"/>
          <p:nvPr/>
        </p:nvSpPr>
        <p:spPr>
          <a:xfrm>
            <a:off x="6172200" y="2324100"/>
            <a:ext cx="2362200" cy="1244571"/>
          </a:xfrm>
          <a:prstGeom prst="rect">
            <a:avLst/>
          </a:prstGeom>
          <a:noFill/>
        </p:spPr>
        <p:txBody>
          <a:bodyPr wrap="square" rtlCol="0">
            <a:spAutoFit/>
          </a:bodyPr>
          <a:lstStyle/>
          <a:p>
            <a:pPr algn="l"/>
            <a:r>
              <a:rPr lang="en-US" dirty="0"/>
              <a:t>Negative for compressive stress</a:t>
            </a:r>
          </a:p>
        </p:txBody>
      </p:sp>
    </p:spTree>
    <p:extLst>
      <p:ext uri="{BB962C8B-B14F-4D97-AF65-F5344CB8AC3E}">
        <p14:creationId xmlns:p14="http://schemas.microsoft.com/office/powerpoint/2010/main" val="2349050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314450" y="800100"/>
            <a:ext cx="6457950" cy="2048638"/>
          </a:xfrm>
        </p:spPr>
        <p:txBody>
          <a:bodyPr/>
          <a:lstStyle/>
          <a:p>
            <a:r>
              <a:rPr lang="en-US" dirty="0"/>
              <a:t>The gap in the bridge allows the bridge to expand so there is no thermal stress</a:t>
            </a:r>
          </a:p>
          <a:p>
            <a:r>
              <a:rPr lang="en-US" dirty="0"/>
              <a:t>If there is no gap, the bridge could be deformed by the stress, just like the tracks, which are bent</a:t>
            </a:r>
          </a:p>
        </p:txBody>
      </p:sp>
      <p:grpSp>
        <p:nvGrpSpPr>
          <p:cNvPr id="4" name="Group 3"/>
          <p:cNvGrpSpPr/>
          <p:nvPr/>
        </p:nvGrpSpPr>
        <p:grpSpPr>
          <a:xfrm>
            <a:off x="1714500" y="2857500"/>
            <a:ext cx="2286000" cy="1428750"/>
            <a:chOff x="5486400" y="380999"/>
            <a:chExt cx="2819399" cy="1874323"/>
          </a:xfrm>
        </p:grpSpPr>
        <p:pic>
          <p:nvPicPr>
            <p:cNvPr id="5" name="Picture 6" descr="17_13_Figure"/>
            <p:cNvPicPr>
              <a:picLocks noChangeAspect="1" noChangeArrowheads="1"/>
            </p:cNvPicPr>
            <p:nvPr/>
          </p:nvPicPr>
          <p:blipFill>
            <a:blip r:embed="rId2" cstate="print"/>
            <a:srcRect b="3322"/>
            <a:stretch>
              <a:fillRect/>
            </a:stretch>
          </p:blipFill>
          <p:spPr bwMode="auto">
            <a:xfrm>
              <a:off x="5486400" y="380999"/>
              <a:ext cx="2819399" cy="1874323"/>
            </a:xfrm>
            <a:prstGeom prst="rect">
              <a:avLst/>
            </a:prstGeom>
            <a:noFill/>
            <a:ln w="9525">
              <a:noFill/>
              <a:miter lim="800000"/>
              <a:headEnd/>
              <a:tailEnd/>
            </a:ln>
          </p:spPr>
        </p:pic>
        <p:sp>
          <p:nvSpPr>
            <p:cNvPr id="6" name="TextBox 5"/>
            <p:cNvSpPr txBox="1"/>
            <p:nvPr/>
          </p:nvSpPr>
          <p:spPr>
            <a:xfrm>
              <a:off x="7311132" y="1142999"/>
              <a:ext cx="702245" cy="484513"/>
            </a:xfrm>
            <a:prstGeom prst="rect">
              <a:avLst/>
            </a:prstGeom>
            <a:solidFill>
              <a:schemeClr val="bg1">
                <a:lumMod val="85000"/>
              </a:schemeClr>
            </a:solidFill>
          </p:spPr>
          <p:txBody>
            <a:bodyPr wrap="none" rtlCol="0">
              <a:spAutoFit/>
            </a:bodyPr>
            <a:lstStyle/>
            <a:p>
              <a:r>
                <a:rPr lang="en-US" sz="1800" dirty="0"/>
                <a:t>gap</a:t>
              </a:r>
            </a:p>
          </p:txBody>
        </p:sp>
        <p:cxnSp>
          <p:nvCxnSpPr>
            <p:cNvPr id="7" name="Straight Arrow Connector 6"/>
            <p:cNvCxnSpPr>
              <a:stCxn id="6" idx="1"/>
            </p:cNvCxnSpPr>
            <p:nvPr/>
          </p:nvCxnSpPr>
          <p:spPr bwMode="auto">
            <a:xfrm flipH="1">
              <a:off x="6019800" y="1385256"/>
              <a:ext cx="1291332" cy="443545"/>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pic>
        <p:nvPicPr>
          <p:cNvPr id="8" name="Picture 7"/>
          <p:cNvPicPr>
            <a:picLocks noChangeAspect="1"/>
          </p:cNvPicPr>
          <p:nvPr/>
        </p:nvPicPr>
        <p:blipFill>
          <a:blip r:embed="rId3"/>
          <a:stretch>
            <a:fillRect/>
          </a:stretch>
        </p:blipFill>
        <p:spPr>
          <a:xfrm>
            <a:off x="4743450" y="2971800"/>
            <a:ext cx="2057400" cy="1543050"/>
          </a:xfrm>
          <a:prstGeom prst="rect">
            <a:avLst/>
          </a:prstGeom>
        </p:spPr>
      </p:pic>
    </p:spTree>
    <p:extLst>
      <p:ext uri="{BB962C8B-B14F-4D97-AF65-F5344CB8AC3E}">
        <p14:creationId xmlns:p14="http://schemas.microsoft.com/office/powerpoint/2010/main" val="3186403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1371600" y="342901"/>
            <a:ext cx="6629400" cy="383182"/>
          </a:xfrm>
        </p:spPr>
        <p:txBody>
          <a:bodyPr/>
          <a:lstStyle/>
          <a:p>
            <a:r>
              <a:rPr lang="en-US" sz="2100" dirty="0"/>
              <a:t>Quantity of heat for temperature change</a:t>
            </a:r>
          </a:p>
        </p:txBody>
      </p:sp>
      <mc:AlternateContent xmlns:mc="http://schemas.openxmlformats.org/markup-compatibility/2006" xmlns:a14="http://schemas.microsoft.com/office/drawing/2010/main">
        <mc:Choice Requires="a14">
          <p:sp>
            <p:nvSpPr>
              <p:cNvPr id="7173" name="Rectangle 3"/>
              <p:cNvSpPr>
                <a:spLocks noGrp="1" noChangeArrowheads="1"/>
              </p:cNvSpPr>
              <p:nvPr>
                <p:ph type="body" idx="1"/>
              </p:nvPr>
            </p:nvSpPr>
            <p:spPr>
              <a:xfrm>
                <a:off x="914400" y="1005615"/>
                <a:ext cx="4229100" cy="2139047"/>
              </a:xfrm>
            </p:spPr>
            <p:txBody>
              <a:bodyPr/>
              <a:lstStyle/>
              <a:p>
                <a:pPr lvl="1"/>
                <a:r>
                  <a:rPr lang="en-US" sz="2000" dirty="0"/>
                  <a:t>The heat to cause a temperature change is </a:t>
                </a:r>
                <a:r>
                  <a:rPr lang="en-US" sz="2000" i="1" dirty="0"/>
                  <a:t>Q = </a:t>
                </a:r>
                <a:r>
                  <a:rPr lang="en-US" sz="2000" i="1" dirty="0" err="1"/>
                  <a:t>mc</a:t>
                </a:r>
                <a:r>
                  <a:rPr lang="en-US" sz="2000" dirty="0" err="1">
                    <a:sym typeface="Symbol" pitchFamily="18" charset="2"/>
                  </a:rPr>
                  <a:t></a:t>
                </a:r>
                <a:r>
                  <a:rPr lang="en-US" sz="2000" i="1" dirty="0" err="1"/>
                  <a:t>T</a:t>
                </a:r>
                <a:r>
                  <a:rPr lang="en-US" sz="2000" dirty="0"/>
                  <a:t>, where </a:t>
                </a:r>
                <a:r>
                  <a:rPr lang="en-US" sz="2000" i="1" dirty="0"/>
                  <a:t>c</a:t>
                </a:r>
                <a:r>
                  <a:rPr lang="en-US" sz="2000" dirty="0"/>
                  <a:t> is the </a:t>
                </a:r>
                <a:r>
                  <a:rPr lang="en-US" sz="2000" i="1" dirty="0"/>
                  <a:t>specific heat</a:t>
                </a:r>
                <a:r>
                  <a:rPr lang="en-US" sz="2000" dirty="0"/>
                  <a:t> of the material. m is mass, </a:t>
                </a:r>
                <a14:m>
                  <m:oMath xmlns:m="http://schemas.openxmlformats.org/officeDocument/2006/math">
                    <m:r>
                      <m:rPr>
                        <m:sty m:val="p"/>
                      </m:rPr>
                      <a:rPr lang="en-US" sz="2000" b="0" i="0" smtClean="0">
                        <a:latin typeface="Cambria Math" panose="02040503050406030204" pitchFamily="18" charset="0"/>
                      </a:rPr>
                      <m:t>Δ</m:t>
                    </m:r>
                    <m:r>
                      <a:rPr lang="en-US" sz="2000" b="0" i="1" smtClean="0">
                        <a:latin typeface="Cambria Math" panose="02040503050406030204" pitchFamily="18" charset="0"/>
                      </a:rPr>
                      <m:t>𝑇</m:t>
                    </m:r>
                  </m:oMath>
                </a14:m>
                <a:r>
                  <a:rPr lang="en-US" sz="2000" dirty="0"/>
                  <a:t> is temperature</a:t>
                </a:r>
              </a:p>
              <a:p>
                <a:pPr lvl="1"/>
                <a:r>
                  <a:rPr lang="en-US" sz="2000" dirty="0"/>
                  <a:t>Specific heat is a property of the material</a:t>
                </a:r>
              </a:p>
            </p:txBody>
          </p:sp>
        </mc:Choice>
        <mc:Fallback xmlns="">
          <p:sp>
            <p:nvSpPr>
              <p:cNvPr id="7173" name="Rectangle 3"/>
              <p:cNvSpPr>
                <a:spLocks noGrp="1" noRot="1" noChangeAspect="1" noMove="1" noResize="1" noEditPoints="1" noAdjustHandles="1" noChangeArrowheads="1" noChangeShapeType="1" noTextEdit="1"/>
              </p:cNvSpPr>
              <p:nvPr>
                <p:ph type="body" idx="1"/>
              </p:nvPr>
            </p:nvSpPr>
            <p:spPr>
              <a:xfrm>
                <a:off x="914400" y="1005615"/>
                <a:ext cx="4229100" cy="2139047"/>
              </a:xfrm>
              <a:blipFill>
                <a:blip r:embed="rId4"/>
                <a:stretch>
                  <a:fillRect t="-1176" r="-1802" b="-3529"/>
                </a:stretch>
              </a:blipFill>
            </p:spPr>
            <p:txBody>
              <a:bodyPr/>
              <a:lstStyle/>
              <a:p>
                <a:r>
                  <a:rPr lang="en-US">
                    <a:noFill/>
                  </a:rPr>
                  <a:t> </a:t>
                </a:r>
              </a:p>
            </p:txBody>
          </p:sp>
        </mc:Fallback>
      </mc:AlternateContent>
      <p:sp>
        <p:nvSpPr>
          <p:cNvPr id="7" name="TextBox 6"/>
          <p:cNvSpPr txBox="1"/>
          <p:nvPr/>
        </p:nvSpPr>
        <p:spPr>
          <a:xfrm>
            <a:off x="1543050" y="3786055"/>
            <a:ext cx="3486150" cy="923330"/>
          </a:xfrm>
          <a:prstGeom prst="rect">
            <a:avLst/>
          </a:prstGeom>
          <a:noFill/>
        </p:spPr>
        <p:txBody>
          <a:bodyPr wrap="square" rtlCol="0">
            <a:spAutoFit/>
          </a:bodyPr>
          <a:lstStyle/>
          <a:p>
            <a:pPr algn="l"/>
            <a:r>
              <a:rPr lang="en-US" sz="1800" dirty="0">
                <a:latin typeface="+mj-lt"/>
              </a:rPr>
              <a:t>For an </a:t>
            </a:r>
            <a:r>
              <a:rPr lang="en-US" sz="1800" dirty="0" err="1">
                <a:latin typeface="+mj-lt"/>
              </a:rPr>
              <a:t>inﬁnitesimal</a:t>
            </a:r>
            <a:r>
              <a:rPr lang="en-US" sz="1800" dirty="0">
                <a:latin typeface="+mj-lt"/>
              </a:rPr>
              <a:t> temperature change </a:t>
            </a:r>
            <a:r>
              <a:rPr lang="en-US" sz="1800" dirty="0" err="1">
                <a:latin typeface="+mj-lt"/>
              </a:rPr>
              <a:t>dT</a:t>
            </a:r>
            <a:r>
              <a:rPr lang="en-US" sz="1800" dirty="0">
                <a:latin typeface="+mj-lt"/>
              </a:rPr>
              <a:t> and corresponding quantity of heat </a:t>
            </a:r>
            <a:r>
              <a:rPr lang="en-US" sz="1800" dirty="0" err="1">
                <a:latin typeface="+mj-lt"/>
              </a:rPr>
              <a:t>dQ</a:t>
            </a:r>
            <a:r>
              <a:rPr lang="en-US" sz="1800" dirty="0">
                <a:latin typeface="+mj-lt"/>
              </a:rPr>
              <a:t>:</a:t>
            </a:r>
          </a:p>
        </p:txBody>
      </p:sp>
      <p:sp>
        <p:nvSpPr>
          <p:cNvPr id="2" name="Rectangle 4"/>
          <p:cNvSpPr>
            <a:spLocks noChangeArrowheads="1"/>
          </p:cNvSpPr>
          <p:nvPr/>
        </p:nvSpPr>
        <p:spPr bwMode="auto">
          <a:xfrm>
            <a:off x="7862436" y="284076"/>
            <a:ext cx="138564" cy="3462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800"/>
          </a:p>
        </p:txBody>
      </p:sp>
      <p:graphicFrame>
        <p:nvGraphicFramePr>
          <p:cNvPr id="3" name="Object 3"/>
          <p:cNvGraphicFramePr>
            <a:graphicFrameLocks noChangeAspect="1"/>
          </p:cNvGraphicFramePr>
          <p:nvPr>
            <p:extLst>
              <p:ext uri="{D42A27DB-BD31-4B8C-83A1-F6EECF244321}">
                <p14:modId xmlns:p14="http://schemas.microsoft.com/office/powerpoint/2010/main" val="1208235080"/>
              </p:ext>
            </p:extLst>
          </p:nvPr>
        </p:nvGraphicFramePr>
        <p:xfrm>
          <a:off x="1911216" y="4857751"/>
          <a:ext cx="2125570" cy="390013"/>
        </p:xfrm>
        <a:graphic>
          <a:graphicData uri="http://schemas.openxmlformats.org/presentationml/2006/ole">
            <mc:AlternateContent xmlns:mc="http://schemas.openxmlformats.org/markup-compatibility/2006">
              <mc:Choice xmlns:v="urn:schemas-microsoft-com:vml" Requires="v">
                <p:oleObj spid="_x0000_s5123" name="Equation" r:id="rId5" imgW="1384200" imgH="253800" progId="Equation.DSMT4">
                  <p:embed/>
                </p:oleObj>
              </mc:Choice>
              <mc:Fallback>
                <p:oleObj name="Equation" r:id="rId5" imgW="1384200" imgH="253800" progId="Equation.DSMT4">
                  <p:embed/>
                  <p:pic>
                    <p:nvPicPr>
                      <p:cNvPr id="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1216" y="4857751"/>
                        <a:ext cx="2125570" cy="390013"/>
                      </a:xfrm>
                      <a:prstGeom prst="rect">
                        <a:avLst/>
                      </a:prstGeom>
                      <a:solidFill>
                        <a:srgbClr val="FFECD7"/>
                      </a:solid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7"/>
          <a:stretch>
            <a:fillRect/>
          </a:stretch>
        </p:blipFill>
        <p:spPr>
          <a:xfrm>
            <a:off x="5657852" y="1181101"/>
            <a:ext cx="2569853" cy="1935956"/>
          </a:xfrm>
          <a:prstGeom prst="rect">
            <a:avLst/>
          </a:prstGeom>
        </p:spPr>
      </p:pic>
      <p:graphicFrame>
        <p:nvGraphicFramePr>
          <p:cNvPr id="12" name="Object 5"/>
          <p:cNvGraphicFramePr>
            <a:graphicFrameLocks noChangeAspect="1"/>
          </p:cNvGraphicFramePr>
          <p:nvPr>
            <p:extLst>
              <p:ext uri="{D42A27DB-BD31-4B8C-83A1-F6EECF244321}">
                <p14:modId xmlns:p14="http://schemas.microsoft.com/office/powerpoint/2010/main" val="232741270"/>
              </p:ext>
            </p:extLst>
          </p:nvPr>
        </p:nvGraphicFramePr>
        <p:xfrm>
          <a:off x="1885951" y="3274426"/>
          <a:ext cx="2414990" cy="461795"/>
        </p:xfrm>
        <a:graphic>
          <a:graphicData uri="http://schemas.openxmlformats.org/presentationml/2006/ole">
            <mc:AlternateContent xmlns:mc="http://schemas.openxmlformats.org/markup-compatibility/2006">
              <mc:Choice xmlns:v="urn:schemas-microsoft-com:vml" Requires="v">
                <p:oleObj spid="_x0000_s5124" name="Equation" r:id="rId8" imgW="1307532" imgH="253890" progId="Equation.DSMT4">
                  <p:embed/>
                </p:oleObj>
              </mc:Choice>
              <mc:Fallback>
                <p:oleObj name="Equation" r:id="rId8" imgW="1307532" imgH="253890" progId="Equation.DSMT4">
                  <p:embed/>
                  <p:pic>
                    <p:nvPicPr>
                      <p:cNvPr id="12"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5951" y="3274426"/>
                        <a:ext cx="2414990" cy="461795"/>
                      </a:xfrm>
                      <a:prstGeom prst="rect">
                        <a:avLst/>
                      </a:prstGeom>
                      <a:solidFill>
                        <a:srgbClr val="FFECD7"/>
                      </a:solid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1"/>
            <a:ext cx="6400800" cy="403957"/>
          </a:xfrm>
        </p:spPr>
        <p:txBody>
          <a:bodyPr/>
          <a:lstStyle/>
          <a:p>
            <a:r>
              <a:rPr lang="en-US" dirty="0"/>
              <a:t>Specific heat</a:t>
            </a:r>
          </a:p>
        </p:txBody>
      </p:sp>
      <p:pic>
        <p:nvPicPr>
          <p:cNvPr id="4" name="Content Placeholder 3"/>
          <p:cNvPicPr>
            <a:picLocks noGrp="1" noChangeAspect="1"/>
          </p:cNvPicPr>
          <p:nvPr>
            <p:ph idx="1"/>
          </p:nvPr>
        </p:nvPicPr>
        <p:blipFill rotWithShape="1">
          <a:blip r:embed="rId2"/>
          <a:srcRect l="-1966" r="-4626"/>
          <a:stretch/>
        </p:blipFill>
        <p:spPr>
          <a:xfrm>
            <a:off x="1496852" y="800101"/>
            <a:ext cx="6046949" cy="4164995"/>
          </a:xfrm>
        </p:spPr>
      </p:pic>
    </p:spTree>
    <p:extLst>
      <p:ext uri="{BB962C8B-B14F-4D97-AF65-F5344CB8AC3E}">
        <p14:creationId xmlns:p14="http://schemas.microsoft.com/office/powerpoint/2010/main" val="398821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1345391" y="287191"/>
            <a:ext cx="6629400" cy="403957"/>
          </a:xfrm>
        </p:spPr>
        <p:txBody>
          <a:bodyPr/>
          <a:lstStyle/>
          <a:p>
            <a:r>
              <a:rPr lang="en-US" dirty="0"/>
              <a:t>Phase changes</a:t>
            </a:r>
          </a:p>
        </p:txBody>
      </p:sp>
      <p:sp>
        <p:nvSpPr>
          <p:cNvPr id="9221" name="Text Box 3"/>
          <p:cNvSpPr txBox="1">
            <a:spLocks noChangeArrowheads="1"/>
          </p:cNvSpPr>
          <p:nvPr/>
        </p:nvSpPr>
        <p:spPr bwMode="auto">
          <a:xfrm>
            <a:off x="316315" y="691148"/>
            <a:ext cx="5986053" cy="4332438"/>
          </a:xfrm>
          <a:prstGeom prst="rect">
            <a:avLst/>
          </a:prstGeom>
          <a:noFill/>
          <a:ln w="34925">
            <a:noFill/>
            <a:miter lim="800000"/>
            <a:headEnd/>
            <a:tailEnd/>
          </a:ln>
        </p:spPr>
        <p:txBody>
          <a:bodyPr wrap="square" lIns="69056" tIns="34529" rIns="69056" bIns="34529">
            <a:spAutoFit/>
          </a:bodyPr>
          <a:lstStyle/>
          <a:p>
            <a:pPr marL="219070" indent="-219070" algn="l">
              <a:spcBef>
                <a:spcPct val="50000"/>
              </a:spcBef>
              <a:buClr>
                <a:srgbClr val="D33325"/>
              </a:buClr>
              <a:buFontTx/>
              <a:buChar char="•"/>
            </a:pPr>
            <a:r>
              <a:rPr lang="en-US" sz="1800" dirty="0">
                <a:solidFill>
                  <a:srgbClr val="C00000"/>
                </a:solidFill>
                <a:latin typeface="Times New Roman" pitchFamily="18" charset="0"/>
              </a:rPr>
              <a:t>The </a:t>
            </a:r>
            <a:r>
              <a:rPr lang="en-US" sz="1800" i="1" dirty="0">
                <a:solidFill>
                  <a:srgbClr val="C00000"/>
                </a:solidFill>
                <a:latin typeface="Times New Roman" pitchFamily="18" charset="0"/>
              </a:rPr>
              <a:t>phases</a:t>
            </a:r>
            <a:r>
              <a:rPr lang="en-US" sz="1800" dirty="0">
                <a:solidFill>
                  <a:srgbClr val="C00000"/>
                </a:solidFill>
                <a:latin typeface="Times New Roman" pitchFamily="18" charset="0"/>
              </a:rPr>
              <a:t> (or states) of matter are solid, liquid, and gas</a:t>
            </a:r>
            <a:r>
              <a:rPr lang="en-US" sz="1800" dirty="0">
                <a:latin typeface="Times New Roman" pitchFamily="18" charset="0"/>
              </a:rPr>
              <a:t>. </a:t>
            </a:r>
            <a:r>
              <a:rPr lang="en-US" sz="1800" i="1" dirty="0">
                <a:latin typeface="Times New Roman" pitchFamily="18" charset="0"/>
              </a:rPr>
              <a:t>Different phases mean different properties</a:t>
            </a:r>
          </a:p>
          <a:p>
            <a:pPr marL="219070" indent="-219070" algn="l">
              <a:spcBef>
                <a:spcPct val="50000"/>
              </a:spcBef>
              <a:buClr>
                <a:srgbClr val="D33325"/>
              </a:buClr>
              <a:buFontTx/>
              <a:buChar char="•"/>
            </a:pPr>
            <a:r>
              <a:rPr lang="en-US" sz="1800" dirty="0">
                <a:latin typeface="Times New Roman" pitchFamily="18" charset="0"/>
              </a:rPr>
              <a:t>A </a:t>
            </a:r>
            <a:r>
              <a:rPr lang="en-US" sz="1800" i="1" dirty="0">
                <a:latin typeface="Times New Roman" pitchFamily="18" charset="0"/>
              </a:rPr>
              <a:t>phase change</a:t>
            </a:r>
            <a:r>
              <a:rPr lang="en-US" sz="1800" dirty="0">
                <a:latin typeface="Times New Roman" pitchFamily="18" charset="0"/>
              </a:rPr>
              <a:t> is a transition from one phase to another.</a:t>
            </a:r>
          </a:p>
          <a:p>
            <a:pPr marL="219070" indent="-219070" algn="l">
              <a:spcBef>
                <a:spcPct val="50000"/>
              </a:spcBef>
              <a:buClr>
                <a:srgbClr val="D33325"/>
              </a:buClr>
              <a:buFontTx/>
              <a:buChar char="•"/>
            </a:pPr>
            <a:r>
              <a:rPr lang="en-US" sz="1800" dirty="0">
                <a:latin typeface="Times New Roman" pitchFamily="18" charset="0"/>
              </a:rPr>
              <a:t>The </a:t>
            </a:r>
            <a:r>
              <a:rPr lang="en-US" sz="1800" dirty="0">
                <a:solidFill>
                  <a:srgbClr val="C00000"/>
                </a:solidFill>
                <a:latin typeface="Times New Roman" pitchFamily="18" charset="0"/>
              </a:rPr>
              <a:t>temperature does not change</a:t>
            </a:r>
            <a:r>
              <a:rPr lang="en-US" sz="1800" dirty="0">
                <a:latin typeface="Times New Roman" pitchFamily="18" charset="0"/>
              </a:rPr>
              <a:t> during a phase change (see figure at the right). </a:t>
            </a:r>
          </a:p>
          <a:p>
            <a:pPr marL="219070" indent="-219070" algn="l">
              <a:spcBef>
                <a:spcPct val="50000"/>
              </a:spcBef>
              <a:buClr>
                <a:srgbClr val="D33325"/>
              </a:buClr>
              <a:buFontTx/>
              <a:buChar char="•"/>
            </a:pPr>
            <a:r>
              <a:rPr lang="en-US" sz="1800" dirty="0">
                <a:latin typeface="Times New Roman" pitchFamily="18" charset="0"/>
              </a:rPr>
              <a:t>The </a:t>
            </a:r>
            <a:r>
              <a:rPr lang="en-US" sz="1800" i="1" dirty="0">
                <a:solidFill>
                  <a:srgbClr val="C00000"/>
                </a:solidFill>
                <a:latin typeface="Times New Roman" pitchFamily="18" charset="0"/>
              </a:rPr>
              <a:t>heat of fusion</a:t>
            </a:r>
            <a:r>
              <a:rPr lang="en-US" sz="1800" dirty="0">
                <a:solidFill>
                  <a:srgbClr val="C00000"/>
                </a:solidFill>
                <a:latin typeface="Times New Roman" pitchFamily="18" charset="0"/>
              </a:rPr>
              <a:t>, </a:t>
            </a:r>
            <a:r>
              <a:rPr lang="en-US" sz="1800" i="1" dirty="0">
                <a:latin typeface="Times New Roman" pitchFamily="18" charset="0"/>
              </a:rPr>
              <a:t>L</a:t>
            </a:r>
            <a:r>
              <a:rPr lang="en-US" sz="1800" baseline="-25000" dirty="0">
                <a:latin typeface="Times New Roman" pitchFamily="18" charset="0"/>
              </a:rPr>
              <a:t>f</a:t>
            </a:r>
            <a:r>
              <a:rPr lang="en-US" sz="1800" dirty="0">
                <a:latin typeface="Times New Roman" pitchFamily="18" charset="0"/>
              </a:rPr>
              <a:t>,</a:t>
            </a:r>
            <a:r>
              <a:rPr lang="en-US" sz="1800" i="1" dirty="0">
                <a:latin typeface="Times New Roman" pitchFamily="18" charset="0"/>
              </a:rPr>
              <a:t> </a:t>
            </a:r>
            <a:r>
              <a:rPr lang="en-US" sz="1800" dirty="0">
                <a:latin typeface="Times New Roman" pitchFamily="18" charset="0"/>
              </a:rPr>
              <a:t>is the heat per unit mass that is transferred in a solid-liquid phase change. The </a:t>
            </a:r>
            <a:r>
              <a:rPr lang="en-US" sz="1800" i="1" dirty="0">
                <a:solidFill>
                  <a:srgbClr val="C00000"/>
                </a:solidFill>
                <a:latin typeface="Times New Roman" pitchFamily="18" charset="0"/>
              </a:rPr>
              <a:t>heat of vaporization</a:t>
            </a:r>
            <a:r>
              <a:rPr lang="en-US" sz="1800" dirty="0">
                <a:latin typeface="Times New Roman" pitchFamily="18" charset="0"/>
              </a:rPr>
              <a:t>, </a:t>
            </a:r>
            <a:r>
              <a:rPr lang="en-US" sz="1800" i="1" dirty="0" err="1">
                <a:latin typeface="Times New Roman" pitchFamily="18" charset="0"/>
              </a:rPr>
              <a:t>L</a:t>
            </a:r>
            <a:r>
              <a:rPr lang="en-US" sz="1800" baseline="-25000" dirty="0" err="1">
                <a:latin typeface="Times New Roman" pitchFamily="18" charset="0"/>
              </a:rPr>
              <a:t>v</a:t>
            </a:r>
            <a:r>
              <a:rPr lang="en-US" sz="1800" dirty="0">
                <a:latin typeface="Times New Roman" pitchFamily="18" charset="0"/>
              </a:rPr>
              <a:t>, is the heat per unit mass transferred in a liquid-gas phase change.</a:t>
            </a:r>
          </a:p>
          <a:p>
            <a:pPr marL="219070" indent="-219070" algn="l">
              <a:spcBef>
                <a:spcPct val="50000"/>
              </a:spcBef>
              <a:buClr>
                <a:srgbClr val="D33325"/>
              </a:buClr>
              <a:buFontTx/>
              <a:buChar char="•"/>
            </a:pPr>
            <a:r>
              <a:rPr lang="en-US" sz="1800" dirty="0">
                <a:latin typeface="Times New Roman" pitchFamily="18" charset="0"/>
              </a:rPr>
              <a:t>The heat transferred in a phase change is </a:t>
            </a:r>
            <a:r>
              <a:rPr lang="en-US" sz="1800" i="1" dirty="0">
                <a:latin typeface="Times New Roman" pitchFamily="18" charset="0"/>
              </a:rPr>
              <a:t>Q = ±</a:t>
            </a:r>
            <a:r>
              <a:rPr lang="en-US" sz="1800" i="1" dirty="0" err="1">
                <a:latin typeface="Times New Roman" pitchFamily="18" charset="0"/>
              </a:rPr>
              <a:t>mL.</a:t>
            </a:r>
            <a:r>
              <a:rPr lang="en-US" sz="1600" dirty="0"/>
              <a:t> (L can be </a:t>
            </a:r>
            <a:r>
              <a:rPr lang="en-US" sz="1600" dirty="0" err="1"/>
              <a:t>L</a:t>
            </a:r>
            <a:r>
              <a:rPr lang="en-US" sz="1600" baseline="-25000" dirty="0" err="1"/>
              <a:t>v</a:t>
            </a:r>
            <a:r>
              <a:rPr lang="en-US" sz="1600" dirty="0"/>
              <a:t> or L</a:t>
            </a:r>
            <a:r>
              <a:rPr lang="en-US" sz="1600" baseline="-25000" dirty="0"/>
              <a:t>f</a:t>
            </a:r>
            <a:r>
              <a:rPr lang="en-US" sz="1600" dirty="0"/>
              <a:t>)</a:t>
            </a:r>
            <a:endParaRPr lang="en-US" sz="1800" i="1" dirty="0">
              <a:latin typeface="Times New Roman" pitchFamily="18" charset="0"/>
            </a:endParaRPr>
          </a:p>
          <a:p>
            <a:pPr marL="219070" indent="-219070" algn="l">
              <a:spcBef>
                <a:spcPct val="50000"/>
              </a:spcBef>
              <a:buClr>
                <a:srgbClr val="D33325"/>
              </a:buClr>
              <a:buFontTx/>
              <a:buChar char="•"/>
            </a:pPr>
            <a:r>
              <a:rPr lang="en-US" sz="1800" dirty="0">
                <a:latin typeface="Times New Roman" pitchFamily="18" charset="0"/>
              </a:rPr>
              <a:t>Table on the next slide shows some examples of heats of fusion and vaporization.</a:t>
            </a:r>
          </a:p>
        </p:txBody>
      </p:sp>
      <p:pic>
        <p:nvPicPr>
          <p:cNvPr id="9222" name="Picture 4" descr="17_Figure19-P"/>
          <p:cNvPicPr>
            <a:picLocks noChangeAspect="1" noChangeArrowheads="1"/>
          </p:cNvPicPr>
          <p:nvPr/>
        </p:nvPicPr>
        <p:blipFill>
          <a:blip r:embed="rId4" cstate="print"/>
          <a:srcRect b="3558"/>
          <a:stretch>
            <a:fillRect/>
          </a:stretch>
        </p:blipFill>
        <p:spPr bwMode="auto">
          <a:xfrm>
            <a:off x="6572250" y="2306590"/>
            <a:ext cx="1945481" cy="1808560"/>
          </a:xfrm>
          <a:prstGeom prst="rect">
            <a:avLst/>
          </a:prstGeom>
          <a:noFill/>
          <a:ln w="9525">
            <a:noFill/>
            <a:miter lim="800000"/>
            <a:headEnd/>
            <a:tailEnd/>
          </a:ln>
        </p:spPr>
      </p:pic>
      <p:graphicFrame>
        <p:nvGraphicFramePr>
          <p:cNvPr id="9218" name="Object 5"/>
          <p:cNvGraphicFramePr>
            <a:graphicFrameLocks noChangeAspect="1"/>
          </p:cNvGraphicFramePr>
          <p:nvPr>
            <p:extLst>
              <p:ext uri="{D42A27DB-BD31-4B8C-83A1-F6EECF244321}">
                <p14:modId xmlns:p14="http://schemas.microsoft.com/office/powerpoint/2010/main" val="2498306583"/>
              </p:ext>
            </p:extLst>
          </p:nvPr>
        </p:nvGraphicFramePr>
        <p:xfrm>
          <a:off x="447964" y="5112066"/>
          <a:ext cx="7073981" cy="441090"/>
        </p:xfrm>
        <a:graphic>
          <a:graphicData uri="http://schemas.openxmlformats.org/presentationml/2006/ole">
            <mc:AlternateContent xmlns:mc="http://schemas.openxmlformats.org/markup-compatibility/2006">
              <mc:Choice xmlns:v="urn:schemas-microsoft-com:vml" Requires="v">
                <p:oleObj spid="_x0000_s6146" name="Equation" r:id="rId5" imgW="4025900" imgH="254000" progId="Equation.DSMT4">
                  <p:embed/>
                </p:oleObj>
              </mc:Choice>
              <mc:Fallback>
                <p:oleObj name="Equation" r:id="rId5" imgW="4025900" imgH="254000" progId="Equation.DSMT4">
                  <p:embed/>
                  <p:pic>
                    <p:nvPicPr>
                      <p:cNvPr id="921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964" y="5112066"/>
                        <a:ext cx="7073981" cy="441090"/>
                      </a:xfrm>
                      <a:prstGeom prst="rect">
                        <a:avLst/>
                      </a:prstGeom>
                      <a:solidFill>
                        <a:srgbClr val="FFECD7"/>
                      </a:solid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6443253" y="4327236"/>
            <a:ext cx="2074478" cy="784830"/>
          </a:xfrm>
          <a:prstGeom prst="rect">
            <a:avLst/>
          </a:prstGeom>
          <a:noFill/>
        </p:spPr>
        <p:txBody>
          <a:bodyPr wrap="square" rtlCol="0">
            <a:spAutoFit/>
          </a:bodyPr>
          <a:lstStyle/>
          <a:p>
            <a:r>
              <a:rPr lang="en-US" sz="1500" dirty="0">
                <a:solidFill>
                  <a:srgbClr val="000090"/>
                </a:solidFill>
              </a:rPr>
              <a:t>Water and coexist</a:t>
            </a:r>
          </a:p>
          <a:p>
            <a:r>
              <a:rPr lang="en-US" sz="1500" dirty="0">
                <a:solidFill>
                  <a:srgbClr val="000090"/>
                </a:solidFill>
              </a:rPr>
              <a:t>Same temperature at phase change</a:t>
            </a:r>
          </a:p>
        </p:txBody>
      </p:sp>
      <p:cxnSp>
        <p:nvCxnSpPr>
          <p:cNvPr id="4" name="Straight Arrow Connector 3"/>
          <p:cNvCxnSpPr/>
          <p:nvPr/>
        </p:nvCxnSpPr>
        <p:spPr bwMode="auto">
          <a:xfrm flipH="1" flipV="1">
            <a:off x="7521945" y="3256886"/>
            <a:ext cx="204966" cy="11430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6" name="Picture 5"/>
          <p:cNvPicPr>
            <a:picLocks noChangeAspect="1"/>
          </p:cNvPicPr>
          <p:nvPr/>
        </p:nvPicPr>
        <p:blipFill>
          <a:blip r:embed="rId7"/>
          <a:stretch>
            <a:fillRect/>
          </a:stretch>
        </p:blipFill>
        <p:spPr>
          <a:xfrm>
            <a:off x="6777216" y="440041"/>
            <a:ext cx="1780200" cy="16383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14350" y="800100"/>
            <a:ext cx="4733721" cy="4510466"/>
          </a:xfrm>
        </p:spPr>
        <p:txBody>
          <a:bodyPr/>
          <a:lstStyle/>
          <a:p>
            <a:r>
              <a:rPr lang="en-US" sz="1800" dirty="0"/>
              <a:t>Solid changes to liquid requires latent heat of fusion (</a:t>
            </a:r>
            <a:r>
              <a:rPr lang="en-US" sz="1800" dirty="0">
                <a:solidFill>
                  <a:srgbClr val="FF0000"/>
                </a:solidFill>
              </a:rPr>
              <a:t>atoms in solid are more tightly bound than in liquid</a:t>
            </a:r>
            <a:r>
              <a:rPr lang="en-US" sz="1800" dirty="0"/>
              <a:t>) </a:t>
            </a:r>
            <a:r>
              <a:rPr lang="en-US" sz="1800" dirty="0">
                <a:solidFill>
                  <a:schemeClr val="tx2">
                    <a:lumMod val="75000"/>
                  </a:schemeClr>
                </a:solidFill>
              </a:rPr>
              <a:t>energy is needed to help atoms break the bonding</a:t>
            </a:r>
          </a:p>
          <a:p>
            <a:r>
              <a:rPr lang="en-US" sz="1800" dirty="0"/>
              <a:t>Liquid changes to solid gives out latent heat of fusion (</a:t>
            </a:r>
            <a:r>
              <a:rPr lang="en-US" sz="1800" dirty="0">
                <a:solidFill>
                  <a:schemeClr val="tx2">
                    <a:lumMod val="75000"/>
                  </a:schemeClr>
                </a:solidFill>
              </a:rPr>
              <a:t>energy release from bonding</a:t>
            </a:r>
            <a:r>
              <a:rPr lang="en-US" sz="1800" dirty="0"/>
              <a:t>) </a:t>
            </a:r>
          </a:p>
          <a:p>
            <a:r>
              <a:rPr lang="en-US" sz="1800" dirty="0"/>
              <a:t>Liquid changes to vapor requires latent heat of vaporization (</a:t>
            </a:r>
            <a:r>
              <a:rPr lang="en-US" sz="1800" dirty="0">
                <a:solidFill>
                  <a:srgbClr val="FF0000"/>
                </a:solidFill>
              </a:rPr>
              <a:t>atoms in liquid are more tightly bound than in vapor</a:t>
            </a:r>
            <a:r>
              <a:rPr lang="en-US" sz="1800" dirty="0"/>
              <a:t>)</a:t>
            </a:r>
          </a:p>
          <a:p>
            <a:r>
              <a:rPr lang="en-US" sz="1800" dirty="0" err="1"/>
              <a:t>Vapour</a:t>
            </a:r>
            <a:r>
              <a:rPr lang="en-US" sz="1800" dirty="0"/>
              <a:t> changes to liquid gives out latent heat of vaporization</a:t>
            </a:r>
          </a:p>
        </p:txBody>
      </p:sp>
      <p:pic>
        <p:nvPicPr>
          <p:cNvPr id="4" name="Picture 3"/>
          <p:cNvPicPr>
            <a:picLocks noChangeAspect="1"/>
          </p:cNvPicPr>
          <p:nvPr/>
        </p:nvPicPr>
        <p:blipFill>
          <a:blip r:embed="rId2"/>
          <a:stretch>
            <a:fillRect/>
          </a:stretch>
        </p:blipFill>
        <p:spPr>
          <a:xfrm>
            <a:off x="5843109" y="2574933"/>
            <a:ext cx="2601281" cy="2393933"/>
          </a:xfrm>
          <a:prstGeom prst="rect">
            <a:avLst/>
          </a:prstGeom>
        </p:spPr>
      </p:pic>
      <p:sp>
        <p:nvSpPr>
          <p:cNvPr id="5" name="Rectangle 4"/>
          <p:cNvSpPr/>
          <p:nvPr/>
        </p:nvSpPr>
        <p:spPr>
          <a:xfrm>
            <a:off x="7226300" y="1982122"/>
            <a:ext cx="1524777" cy="276999"/>
          </a:xfrm>
          <a:prstGeom prst="rect">
            <a:avLst/>
          </a:prstGeom>
          <a:solidFill>
            <a:srgbClr val="CCFFCC">
              <a:alpha val="49000"/>
            </a:srgbClr>
          </a:solidFill>
        </p:spPr>
        <p:txBody>
          <a:bodyPr wrap="none">
            <a:spAutoFit/>
          </a:bodyPr>
          <a:lstStyle/>
          <a:p>
            <a:r>
              <a:rPr lang="en-US" sz="1200" dirty="0">
                <a:solidFill>
                  <a:srgbClr val="FF0000"/>
                </a:solidFill>
              </a:rPr>
              <a:t>latent heat of fusion</a:t>
            </a:r>
          </a:p>
        </p:txBody>
      </p:sp>
      <p:sp>
        <p:nvSpPr>
          <p:cNvPr id="6" name="Rectangle 5"/>
          <p:cNvSpPr/>
          <p:nvPr/>
        </p:nvSpPr>
        <p:spPr>
          <a:xfrm>
            <a:off x="5773688" y="5284678"/>
            <a:ext cx="2165978" cy="300082"/>
          </a:xfrm>
          <a:prstGeom prst="rect">
            <a:avLst/>
          </a:prstGeom>
          <a:solidFill>
            <a:srgbClr val="CCFFCC">
              <a:alpha val="53000"/>
            </a:srgbClr>
          </a:solidFill>
        </p:spPr>
        <p:txBody>
          <a:bodyPr wrap="none">
            <a:spAutoFit/>
          </a:bodyPr>
          <a:lstStyle/>
          <a:p>
            <a:r>
              <a:rPr lang="en-US" sz="1350" dirty="0">
                <a:solidFill>
                  <a:srgbClr val="FF0000"/>
                </a:solidFill>
              </a:rPr>
              <a:t>latent heat of vaporization</a:t>
            </a:r>
          </a:p>
        </p:txBody>
      </p:sp>
      <p:cxnSp>
        <p:nvCxnSpPr>
          <p:cNvPr id="8" name="Straight Arrow Connector 7"/>
          <p:cNvCxnSpPr/>
          <p:nvPr/>
        </p:nvCxnSpPr>
        <p:spPr bwMode="auto">
          <a:xfrm flipV="1">
            <a:off x="7086599" y="4571999"/>
            <a:ext cx="57150" cy="62865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H="1">
            <a:off x="7878186" y="2207166"/>
            <a:ext cx="57150" cy="85725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2338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1643"/>
            <a:ext cx="8534400" cy="480131"/>
          </a:xfrm>
        </p:spPr>
        <p:txBody>
          <a:bodyPr/>
          <a:lstStyle/>
          <a:p>
            <a:r>
              <a:rPr lang="en-US" sz="2800" dirty="0">
                <a:solidFill>
                  <a:srgbClr val="FF0000"/>
                </a:solidFill>
              </a:rPr>
              <a:t>What is Heat?</a:t>
            </a:r>
          </a:p>
        </p:txBody>
      </p:sp>
      <p:sp>
        <p:nvSpPr>
          <p:cNvPr id="3" name="Content Placeholder 2"/>
          <p:cNvSpPr>
            <a:spLocks noGrp="1"/>
          </p:cNvSpPr>
          <p:nvPr>
            <p:ph idx="1"/>
          </p:nvPr>
        </p:nvSpPr>
        <p:spPr>
          <a:xfrm>
            <a:off x="381000" y="952500"/>
            <a:ext cx="4572000" cy="4230004"/>
          </a:xfrm>
        </p:spPr>
        <p:txBody>
          <a:bodyPr/>
          <a:lstStyle/>
          <a:p>
            <a:r>
              <a:rPr lang="en-US" dirty="0">
                <a:solidFill>
                  <a:srgbClr val="C00000"/>
                </a:solidFill>
              </a:rPr>
              <a:t>Heat is a </a:t>
            </a:r>
            <a:r>
              <a:rPr lang="en-US" dirty="0">
                <a:solidFill>
                  <a:schemeClr val="accent1">
                    <a:lumMod val="50000"/>
                  </a:schemeClr>
                </a:solidFill>
              </a:rPr>
              <a:t>form of energy </a:t>
            </a:r>
            <a:r>
              <a:rPr lang="en-US" dirty="0">
                <a:solidFill>
                  <a:srgbClr val="C00000"/>
                </a:solidFill>
              </a:rPr>
              <a:t>which is associate </a:t>
            </a:r>
            <a:r>
              <a:rPr lang="en-US" dirty="0">
                <a:solidFill>
                  <a:schemeClr val="accent1">
                    <a:lumMod val="50000"/>
                  </a:schemeClr>
                </a:solidFill>
              </a:rPr>
              <a:t>with hot objects (unit=J)</a:t>
            </a:r>
          </a:p>
          <a:p>
            <a:r>
              <a:rPr lang="en-US" dirty="0">
                <a:solidFill>
                  <a:srgbClr val="C00000"/>
                </a:solidFill>
              </a:rPr>
              <a:t>Heat is energy transferred from hot object to cold object</a:t>
            </a:r>
          </a:p>
          <a:p>
            <a:r>
              <a:rPr lang="en-US" dirty="0"/>
              <a:t>Fire is hot, your body is cold, you are warmed up by </a:t>
            </a:r>
            <a:r>
              <a:rPr lang="en-US" dirty="0">
                <a:solidFill>
                  <a:srgbClr val="FF0000"/>
                </a:solidFill>
              </a:rPr>
              <a:t>receiving heat energy from the hot fire</a:t>
            </a:r>
          </a:p>
          <a:p>
            <a:r>
              <a:rPr lang="en-US" dirty="0">
                <a:solidFill>
                  <a:srgbClr val="FF0000"/>
                </a:solidFill>
              </a:rPr>
              <a:t>Like  kinetic energy and potential energy learned in chapter 4</a:t>
            </a:r>
          </a:p>
        </p:txBody>
      </p:sp>
      <p:pic>
        <p:nvPicPr>
          <p:cNvPr id="5" name="Picture 4">
            <a:extLst>
              <a:ext uri="{FF2B5EF4-FFF2-40B4-BE49-F238E27FC236}">
                <a16:creationId xmlns:a16="http://schemas.microsoft.com/office/drawing/2014/main" id="{59EAD6D5-1641-E240-9F52-867018E9366A}"/>
              </a:ext>
            </a:extLst>
          </p:cNvPr>
          <p:cNvPicPr>
            <a:picLocks noChangeAspect="1"/>
          </p:cNvPicPr>
          <p:nvPr/>
        </p:nvPicPr>
        <p:blipFill rotWithShape="1">
          <a:blip r:embed="rId2"/>
          <a:srcRect l="3488" t="10349" r="4651" b="5698"/>
          <a:stretch/>
        </p:blipFill>
        <p:spPr>
          <a:xfrm>
            <a:off x="5298605" y="716867"/>
            <a:ext cx="1731329" cy="1268114"/>
          </a:xfrm>
          <a:prstGeom prst="rect">
            <a:avLst/>
          </a:prstGeom>
        </p:spPr>
      </p:pic>
      <p:pic>
        <p:nvPicPr>
          <p:cNvPr id="6" name="Picture 5">
            <a:extLst>
              <a:ext uri="{FF2B5EF4-FFF2-40B4-BE49-F238E27FC236}">
                <a16:creationId xmlns:a16="http://schemas.microsoft.com/office/drawing/2014/main" id="{5A326A80-6035-AD4C-A0F1-682614D2EC3F}"/>
              </a:ext>
            </a:extLst>
          </p:cNvPr>
          <p:cNvPicPr>
            <a:picLocks noChangeAspect="1"/>
          </p:cNvPicPr>
          <p:nvPr/>
        </p:nvPicPr>
        <p:blipFill rotWithShape="1">
          <a:blip r:embed="rId3"/>
          <a:srcRect l="15764" t="8333" r="17235" b="12500"/>
          <a:stretch/>
        </p:blipFill>
        <p:spPr>
          <a:xfrm>
            <a:off x="7100456" y="698497"/>
            <a:ext cx="1601830" cy="1268115"/>
          </a:xfrm>
          <a:prstGeom prst="rect">
            <a:avLst/>
          </a:prstGeom>
        </p:spPr>
      </p:pic>
      <p:pic>
        <p:nvPicPr>
          <p:cNvPr id="7" name="Picture 6">
            <a:extLst>
              <a:ext uri="{FF2B5EF4-FFF2-40B4-BE49-F238E27FC236}">
                <a16:creationId xmlns:a16="http://schemas.microsoft.com/office/drawing/2014/main" id="{F8DA3E94-C4E9-CC44-8A81-E0E18904D7CB}"/>
              </a:ext>
            </a:extLst>
          </p:cNvPr>
          <p:cNvPicPr>
            <a:picLocks noChangeAspect="1"/>
          </p:cNvPicPr>
          <p:nvPr/>
        </p:nvPicPr>
        <p:blipFill>
          <a:blip r:embed="rId4"/>
          <a:stretch>
            <a:fillRect/>
          </a:stretch>
        </p:blipFill>
        <p:spPr>
          <a:xfrm>
            <a:off x="5872595" y="2054640"/>
            <a:ext cx="2032877" cy="1290951"/>
          </a:xfrm>
          <a:prstGeom prst="rect">
            <a:avLst/>
          </a:prstGeom>
        </p:spPr>
      </p:pic>
      <p:pic>
        <p:nvPicPr>
          <p:cNvPr id="9" name="Picture 8">
            <a:extLst>
              <a:ext uri="{FF2B5EF4-FFF2-40B4-BE49-F238E27FC236}">
                <a16:creationId xmlns:a16="http://schemas.microsoft.com/office/drawing/2014/main" id="{9E39F55C-AD45-7740-90CE-7F765BEDBEA4}"/>
              </a:ext>
            </a:extLst>
          </p:cNvPr>
          <p:cNvPicPr>
            <a:picLocks noChangeAspect="1"/>
          </p:cNvPicPr>
          <p:nvPr/>
        </p:nvPicPr>
        <p:blipFill>
          <a:blip r:embed="rId5"/>
          <a:stretch>
            <a:fillRect/>
          </a:stretch>
        </p:blipFill>
        <p:spPr>
          <a:xfrm>
            <a:off x="5720467" y="3495483"/>
            <a:ext cx="2180904" cy="1706794"/>
          </a:xfrm>
          <a:prstGeom prst="rect">
            <a:avLst/>
          </a:prstGeom>
        </p:spPr>
      </p:pic>
    </p:spTree>
    <p:extLst>
      <p:ext uri="{BB962C8B-B14F-4D97-AF65-F5344CB8AC3E}">
        <p14:creationId xmlns:p14="http://schemas.microsoft.com/office/powerpoint/2010/main" val="1345203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371600" y="342901"/>
            <a:ext cx="6629400" cy="403957"/>
          </a:xfrm>
        </p:spPr>
        <p:txBody>
          <a:bodyPr/>
          <a:lstStyle/>
          <a:p>
            <a:r>
              <a:rPr lang="en-US"/>
              <a:t>Heats of Fusion and Heats of Vaporization</a:t>
            </a:r>
          </a:p>
        </p:txBody>
      </p:sp>
      <p:pic>
        <p:nvPicPr>
          <p:cNvPr id="31747" name="Picture 3" descr="17_Table04-T"/>
          <p:cNvPicPr>
            <a:picLocks noChangeAspect="1" noChangeArrowheads="1"/>
          </p:cNvPicPr>
          <p:nvPr/>
        </p:nvPicPr>
        <p:blipFill>
          <a:blip r:embed="rId3" cstate="print"/>
          <a:srcRect/>
          <a:stretch>
            <a:fillRect/>
          </a:stretch>
        </p:blipFill>
        <p:spPr bwMode="auto">
          <a:xfrm>
            <a:off x="1371601" y="914400"/>
            <a:ext cx="6524625" cy="394335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342901"/>
            <a:ext cx="6629400" cy="403957"/>
          </a:xfrm>
        </p:spPr>
        <p:txBody>
          <a:bodyPr/>
          <a:lstStyle/>
          <a:p>
            <a:r>
              <a:rPr lang="en-US"/>
              <a:t>Conduction of heat</a:t>
            </a:r>
            <a:endParaRPr lang="en-US" sz="1950"/>
          </a:p>
        </p:txBody>
      </p:sp>
      <p:sp>
        <p:nvSpPr>
          <p:cNvPr id="32771" name="Rectangle 3"/>
          <p:cNvSpPr>
            <a:spLocks noChangeArrowheads="1"/>
          </p:cNvSpPr>
          <p:nvPr/>
        </p:nvSpPr>
        <p:spPr bwMode="auto">
          <a:xfrm>
            <a:off x="101038" y="899030"/>
            <a:ext cx="3733800" cy="3916939"/>
          </a:xfrm>
          <a:prstGeom prst="rect">
            <a:avLst/>
          </a:prstGeom>
          <a:noFill/>
          <a:ln w="34925">
            <a:noFill/>
            <a:miter lim="800000"/>
            <a:headEnd/>
            <a:tailEnd/>
          </a:ln>
        </p:spPr>
        <p:txBody>
          <a:bodyPr wrap="square" lIns="69056" tIns="34529" rIns="69056" bIns="34529">
            <a:spAutoFit/>
          </a:bodyPr>
          <a:lstStyle/>
          <a:p>
            <a:pPr marL="467904" lvl="1" indent="-208355" algn="l">
              <a:spcBef>
                <a:spcPct val="50000"/>
              </a:spcBef>
              <a:buClr>
                <a:srgbClr val="D33325"/>
              </a:buClr>
              <a:buFontTx/>
              <a:buChar char="•"/>
            </a:pPr>
            <a:r>
              <a:rPr lang="en-US" sz="2000" i="1" dirty="0">
                <a:solidFill>
                  <a:srgbClr val="C00000"/>
                </a:solidFill>
                <a:latin typeface="Times New Roman" pitchFamily="18" charset="0"/>
              </a:rPr>
              <a:t>Heat can move from high to low temperature</a:t>
            </a:r>
          </a:p>
          <a:p>
            <a:pPr marL="467904" lvl="1" indent="-208355" algn="l">
              <a:spcBef>
                <a:spcPct val="50000"/>
              </a:spcBef>
              <a:buClr>
                <a:srgbClr val="D33325"/>
              </a:buClr>
              <a:buFontTx/>
              <a:buChar char="•"/>
            </a:pPr>
            <a:r>
              <a:rPr lang="en-US" sz="2000" i="1" dirty="0">
                <a:latin typeface="Times New Roman" pitchFamily="18" charset="0"/>
              </a:rPr>
              <a:t>Conduction</a:t>
            </a:r>
            <a:r>
              <a:rPr lang="en-US" sz="2000" dirty="0">
                <a:latin typeface="Times New Roman" pitchFamily="18" charset="0"/>
              </a:rPr>
              <a:t> occurs between bodies in contact.</a:t>
            </a:r>
          </a:p>
          <a:p>
            <a:pPr marL="467904" lvl="1" indent="-208355" algn="l">
              <a:spcBef>
                <a:spcPct val="50000"/>
              </a:spcBef>
              <a:buClr>
                <a:srgbClr val="D33325"/>
              </a:buClr>
              <a:buFontTx/>
              <a:buChar char="•"/>
            </a:pPr>
            <a:r>
              <a:rPr lang="en-US" sz="2000" dirty="0">
                <a:latin typeface="Times New Roman" pitchFamily="18" charset="0"/>
              </a:rPr>
              <a:t>Figure at the right illustrates steady-state heat flow.</a:t>
            </a:r>
          </a:p>
          <a:p>
            <a:pPr marL="467904" lvl="1" indent="-208355" algn="l">
              <a:spcBef>
                <a:spcPct val="50000"/>
              </a:spcBef>
              <a:buClr>
                <a:srgbClr val="D33325"/>
              </a:buClr>
              <a:buFontTx/>
              <a:buChar char="•"/>
            </a:pPr>
            <a:r>
              <a:rPr lang="en-US" sz="2000" dirty="0">
                <a:latin typeface="Times New Roman" pitchFamily="18" charset="0"/>
              </a:rPr>
              <a:t>The </a:t>
            </a:r>
            <a:r>
              <a:rPr lang="en-US" sz="2000" i="1" dirty="0">
                <a:latin typeface="Times New Roman" pitchFamily="18" charset="0"/>
              </a:rPr>
              <a:t>heat current</a:t>
            </a:r>
            <a:r>
              <a:rPr lang="en-US" sz="2000" dirty="0">
                <a:latin typeface="Times New Roman" pitchFamily="18" charset="0"/>
              </a:rPr>
              <a:t> is </a:t>
            </a:r>
          </a:p>
          <a:p>
            <a:pPr marL="467904" lvl="1" indent="-208355" algn="l">
              <a:spcBef>
                <a:spcPct val="50000"/>
              </a:spcBef>
              <a:buClr>
                <a:srgbClr val="D33325"/>
              </a:buClr>
            </a:pPr>
            <a:r>
              <a:rPr lang="en-US" sz="2000" i="1" dirty="0">
                <a:solidFill>
                  <a:srgbClr val="C00000"/>
                </a:solidFill>
                <a:latin typeface="Times New Roman" pitchFamily="18" charset="0"/>
              </a:rPr>
              <a:t>H = </a:t>
            </a:r>
            <a:r>
              <a:rPr lang="en-US" sz="2000" i="1" dirty="0" err="1">
                <a:solidFill>
                  <a:srgbClr val="C00000"/>
                </a:solidFill>
                <a:latin typeface="Times New Roman" pitchFamily="18" charset="0"/>
              </a:rPr>
              <a:t>dQ</a:t>
            </a:r>
            <a:r>
              <a:rPr lang="en-US" sz="2000" i="1" dirty="0">
                <a:solidFill>
                  <a:srgbClr val="C00000"/>
                </a:solidFill>
                <a:latin typeface="Times New Roman" pitchFamily="18" charset="0"/>
              </a:rPr>
              <a:t>/</a:t>
            </a:r>
            <a:r>
              <a:rPr lang="en-US" sz="2000" i="1" dirty="0" err="1">
                <a:solidFill>
                  <a:srgbClr val="C00000"/>
                </a:solidFill>
                <a:latin typeface="Times New Roman" pitchFamily="18" charset="0"/>
              </a:rPr>
              <a:t>dt</a:t>
            </a:r>
            <a:r>
              <a:rPr lang="en-US" sz="2000" i="1" dirty="0">
                <a:solidFill>
                  <a:srgbClr val="C00000"/>
                </a:solidFill>
                <a:latin typeface="Times New Roman" pitchFamily="18" charset="0"/>
              </a:rPr>
              <a:t> = kA</a:t>
            </a:r>
            <a:r>
              <a:rPr lang="en-US" sz="2000" dirty="0">
                <a:solidFill>
                  <a:srgbClr val="C00000"/>
                </a:solidFill>
                <a:latin typeface="Times New Roman" pitchFamily="18" charset="0"/>
              </a:rPr>
              <a:t>(</a:t>
            </a:r>
            <a:r>
              <a:rPr lang="en-US" sz="2000" i="1" dirty="0">
                <a:solidFill>
                  <a:srgbClr val="C00000"/>
                </a:solidFill>
                <a:latin typeface="Times New Roman" pitchFamily="18" charset="0"/>
              </a:rPr>
              <a:t>T</a:t>
            </a:r>
            <a:r>
              <a:rPr lang="en-US" sz="2000" baseline="-25000" dirty="0">
                <a:solidFill>
                  <a:srgbClr val="C00000"/>
                </a:solidFill>
                <a:latin typeface="Times New Roman" pitchFamily="18" charset="0"/>
              </a:rPr>
              <a:t>H</a:t>
            </a:r>
            <a:r>
              <a:rPr lang="en-US" sz="2000" dirty="0">
                <a:solidFill>
                  <a:srgbClr val="C00000"/>
                </a:solidFill>
                <a:latin typeface="Times New Roman" pitchFamily="18" charset="0"/>
              </a:rPr>
              <a:t> – </a:t>
            </a:r>
            <a:r>
              <a:rPr lang="en-US" sz="2000" i="1" dirty="0">
                <a:solidFill>
                  <a:srgbClr val="C00000"/>
                </a:solidFill>
                <a:latin typeface="Times New Roman" pitchFamily="18" charset="0"/>
              </a:rPr>
              <a:t>T</a:t>
            </a:r>
            <a:r>
              <a:rPr lang="en-US" sz="2000" baseline="-25000" dirty="0">
                <a:solidFill>
                  <a:srgbClr val="C00000"/>
                </a:solidFill>
                <a:latin typeface="Times New Roman" pitchFamily="18" charset="0"/>
              </a:rPr>
              <a:t>C</a:t>
            </a:r>
            <a:r>
              <a:rPr lang="en-US" sz="2000" dirty="0">
                <a:solidFill>
                  <a:srgbClr val="C00000"/>
                </a:solidFill>
                <a:latin typeface="Times New Roman" pitchFamily="18" charset="0"/>
              </a:rPr>
              <a:t>)/</a:t>
            </a:r>
            <a:r>
              <a:rPr lang="en-US" sz="2000" i="1" dirty="0">
                <a:solidFill>
                  <a:srgbClr val="C00000"/>
                </a:solidFill>
                <a:latin typeface="Times New Roman" pitchFamily="18" charset="0"/>
              </a:rPr>
              <a:t>L</a:t>
            </a:r>
            <a:r>
              <a:rPr lang="en-US" sz="2000" dirty="0">
                <a:solidFill>
                  <a:srgbClr val="C00000"/>
                </a:solidFill>
                <a:latin typeface="Times New Roman" pitchFamily="18" charset="0"/>
              </a:rPr>
              <a:t>.</a:t>
            </a:r>
          </a:p>
          <a:p>
            <a:pPr marL="467904" lvl="1" indent="-208355" algn="l">
              <a:spcBef>
                <a:spcPct val="50000"/>
              </a:spcBef>
              <a:buClr>
                <a:srgbClr val="D33325"/>
              </a:buClr>
              <a:buFontTx/>
              <a:buChar char="•"/>
            </a:pPr>
            <a:r>
              <a:rPr lang="en-US" sz="2000" dirty="0">
                <a:latin typeface="Times New Roman" pitchFamily="18" charset="0"/>
              </a:rPr>
              <a:t>Table at right lists some thermal conductivities, </a:t>
            </a:r>
            <a:r>
              <a:rPr lang="en-US" sz="2000" i="1" dirty="0">
                <a:latin typeface="Times New Roman" pitchFamily="18" charset="0"/>
              </a:rPr>
              <a:t>k</a:t>
            </a:r>
            <a:r>
              <a:rPr lang="en-US" sz="2000" dirty="0">
                <a:latin typeface="Times New Roman" pitchFamily="18" charset="0"/>
              </a:rPr>
              <a:t>.</a:t>
            </a:r>
          </a:p>
        </p:txBody>
      </p:sp>
      <p:pic>
        <p:nvPicPr>
          <p:cNvPr id="32772" name="Picture 4" descr="17_Figure23-I"/>
          <p:cNvPicPr>
            <a:picLocks noChangeAspect="1" noChangeArrowheads="1"/>
          </p:cNvPicPr>
          <p:nvPr/>
        </p:nvPicPr>
        <p:blipFill>
          <a:blip r:embed="rId3" cstate="print"/>
          <a:srcRect b="2350"/>
          <a:stretch>
            <a:fillRect/>
          </a:stretch>
        </p:blipFill>
        <p:spPr bwMode="auto">
          <a:xfrm>
            <a:off x="3962400" y="962891"/>
            <a:ext cx="2463238" cy="4106585"/>
          </a:xfrm>
          <a:prstGeom prst="rect">
            <a:avLst/>
          </a:prstGeom>
          <a:noFill/>
          <a:ln w="9525">
            <a:noFill/>
            <a:miter lim="800000"/>
            <a:headEnd/>
            <a:tailEnd/>
          </a:ln>
        </p:spPr>
      </p:pic>
      <p:pic>
        <p:nvPicPr>
          <p:cNvPr id="32773" name="Picture 5" descr="17_Table05-T"/>
          <p:cNvPicPr>
            <a:picLocks noChangeAspect="1" noChangeArrowheads="1"/>
          </p:cNvPicPr>
          <p:nvPr/>
        </p:nvPicPr>
        <p:blipFill>
          <a:blip r:embed="rId4" cstate="print"/>
          <a:srcRect b="2444"/>
          <a:stretch>
            <a:fillRect/>
          </a:stretch>
        </p:blipFill>
        <p:spPr bwMode="auto">
          <a:xfrm>
            <a:off x="6553200" y="715685"/>
            <a:ext cx="1949053" cy="4343400"/>
          </a:xfrm>
          <a:prstGeom prst="rect">
            <a:avLst/>
          </a:prstGeom>
          <a:noFill/>
          <a:ln w="9525">
            <a:noFill/>
            <a:miter lim="800000"/>
            <a:headEnd/>
            <a:tailEnd/>
          </a:ln>
        </p:spPr>
      </p:pic>
      <p:sp>
        <p:nvSpPr>
          <p:cNvPr id="67586" name="Rectangle 2"/>
          <p:cNvSpPr>
            <a:spLocks noChangeArrowheads="1"/>
          </p:cNvSpPr>
          <p:nvPr/>
        </p:nvSpPr>
        <p:spPr bwMode="auto">
          <a:xfrm>
            <a:off x="7862436" y="284076"/>
            <a:ext cx="138564" cy="3462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1"/>
            <a:ext cx="6400800" cy="403957"/>
          </a:xfrm>
        </p:spPr>
        <p:txBody>
          <a:bodyPr/>
          <a:lstStyle/>
          <a:p>
            <a:r>
              <a:rPr lang="en-US" dirty="0"/>
              <a:t>Heat conduction mechanism</a:t>
            </a:r>
          </a:p>
        </p:txBody>
      </p:sp>
      <p:sp>
        <p:nvSpPr>
          <p:cNvPr id="3" name="Content Placeholder 2"/>
          <p:cNvSpPr>
            <a:spLocks noGrp="1"/>
          </p:cNvSpPr>
          <p:nvPr>
            <p:ph idx="1"/>
          </p:nvPr>
        </p:nvSpPr>
        <p:spPr>
          <a:xfrm>
            <a:off x="685800" y="754039"/>
            <a:ext cx="7315200" cy="4206921"/>
          </a:xfrm>
        </p:spPr>
        <p:txBody>
          <a:bodyPr/>
          <a:lstStyle/>
          <a:p>
            <a:r>
              <a:rPr lang="en-US" dirty="0"/>
              <a:t>When temperature increases, atoms moves more rapidly, internal energy of the region is increased</a:t>
            </a:r>
          </a:p>
          <a:p>
            <a:r>
              <a:rPr lang="en-US" dirty="0"/>
              <a:t>These rapidly moving atoms cause </a:t>
            </a:r>
            <a:r>
              <a:rPr lang="en-US" dirty="0" err="1"/>
              <a:t>neighbouring</a:t>
            </a:r>
            <a:r>
              <a:rPr lang="en-US" dirty="0"/>
              <a:t> atoms to move more rapidly. </a:t>
            </a:r>
          </a:p>
          <a:p>
            <a:r>
              <a:rPr lang="en-US" dirty="0"/>
              <a:t>Energy in </a:t>
            </a:r>
            <a:r>
              <a:rPr lang="en-US" dirty="0" err="1"/>
              <a:t>neighbouring</a:t>
            </a:r>
            <a:r>
              <a:rPr lang="en-US" dirty="0"/>
              <a:t> region increases as atoms move faster, energy is transferred to </a:t>
            </a:r>
            <a:r>
              <a:rPr lang="en-US" dirty="0" err="1"/>
              <a:t>neighbouring</a:t>
            </a:r>
            <a:r>
              <a:rPr lang="en-US" dirty="0"/>
              <a:t> region.</a:t>
            </a:r>
          </a:p>
          <a:p>
            <a:r>
              <a:rPr lang="en-US" dirty="0"/>
              <a:t>Temperature of </a:t>
            </a:r>
            <a:r>
              <a:rPr lang="en-US" dirty="0" err="1"/>
              <a:t>neighbouring</a:t>
            </a:r>
            <a:r>
              <a:rPr lang="en-US" dirty="0"/>
              <a:t> region increases as result.</a:t>
            </a:r>
          </a:p>
        </p:txBody>
      </p:sp>
    </p:spTree>
    <p:extLst>
      <p:ext uri="{BB962C8B-B14F-4D97-AF65-F5344CB8AC3E}">
        <p14:creationId xmlns:p14="http://schemas.microsoft.com/office/powerpoint/2010/main" val="2053561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371600" y="342901"/>
            <a:ext cx="6629400" cy="403957"/>
          </a:xfrm>
        </p:spPr>
        <p:txBody>
          <a:bodyPr/>
          <a:lstStyle/>
          <a:p>
            <a:r>
              <a:rPr lang="en-US"/>
              <a:t>Convection of heat</a:t>
            </a:r>
          </a:p>
        </p:txBody>
      </p:sp>
      <p:sp>
        <p:nvSpPr>
          <p:cNvPr id="35843" name="Text Box 3"/>
          <p:cNvSpPr txBox="1">
            <a:spLocks noChangeArrowheads="1"/>
          </p:cNvSpPr>
          <p:nvPr/>
        </p:nvSpPr>
        <p:spPr bwMode="auto">
          <a:xfrm>
            <a:off x="533400" y="971550"/>
            <a:ext cx="3981450" cy="3455275"/>
          </a:xfrm>
          <a:prstGeom prst="rect">
            <a:avLst/>
          </a:prstGeom>
          <a:noFill/>
          <a:ln w="34925">
            <a:noFill/>
            <a:miter lim="800000"/>
            <a:headEnd/>
            <a:tailEnd/>
          </a:ln>
        </p:spPr>
        <p:txBody>
          <a:bodyPr wrap="square" lIns="69056" tIns="34529" rIns="69056" bIns="34529">
            <a:spAutoFit/>
          </a:bodyPr>
          <a:lstStyle/>
          <a:p>
            <a:pPr marL="297649" indent="-255979" algn="l">
              <a:spcBef>
                <a:spcPct val="50000"/>
              </a:spcBef>
              <a:buClr>
                <a:srgbClr val="D33325"/>
              </a:buClr>
              <a:buFontTx/>
              <a:buChar char="•"/>
            </a:pPr>
            <a:r>
              <a:rPr lang="en-US" sz="2000" i="1" dirty="0">
                <a:latin typeface="Times New Roman" pitchFamily="18" charset="0"/>
              </a:rPr>
              <a:t>Convection</a:t>
            </a:r>
            <a:r>
              <a:rPr lang="en-US" sz="2000" dirty="0">
                <a:latin typeface="Times New Roman" pitchFamily="18" charset="0"/>
              </a:rPr>
              <a:t> is the transfer of heat by the mass motion of fluid.</a:t>
            </a:r>
          </a:p>
          <a:p>
            <a:pPr marL="297649" indent="-255979" algn="l">
              <a:spcBef>
                <a:spcPct val="50000"/>
              </a:spcBef>
              <a:buClr>
                <a:srgbClr val="D33325"/>
              </a:buClr>
              <a:buFontTx/>
              <a:buChar char="•"/>
            </a:pPr>
            <a:r>
              <a:rPr lang="en-US" sz="2000" dirty="0">
                <a:latin typeface="Times New Roman" pitchFamily="18" charset="0"/>
              </a:rPr>
              <a:t>When temperature increases, liquid/gas expand (volume increase) density decreased (become lighter), hotter fluid/gas move up and move to the cold area.</a:t>
            </a:r>
          </a:p>
          <a:p>
            <a:pPr marL="297649" indent="-255979" algn="l">
              <a:spcBef>
                <a:spcPct val="50000"/>
              </a:spcBef>
              <a:buClr>
                <a:srgbClr val="D33325"/>
              </a:buClr>
              <a:buFontTx/>
              <a:buChar char="•"/>
            </a:pPr>
            <a:r>
              <a:rPr lang="en-US" sz="2000" dirty="0">
                <a:latin typeface="Times New Roman" pitchFamily="18" charset="0"/>
              </a:rPr>
              <a:t>Cold fluid/gas sink down and it is replaced by hot fluid/gas</a:t>
            </a:r>
          </a:p>
        </p:txBody>
      </p:sp>
      <p:pic>
        <p:nvPicPr>
          <p:cNvPr id="2" name="Picture 1"/>
          <p:cNvPicPr>
            <a:picLocks noChangeAspect="1"/>
          </p:cNvPicPr>
          <p:nvPr/>
        </p:nvPicPr>
        <p:blipFill rotWithShape="1">
          <a:blip r:embed="rId3"/>
          <a:srcRect b="11558"/>
          <a:stretch/>
        </p:blipFill>
        <p:spPr>
          <a:xfrm>
            <a:off x="5715001" y="344163"/>
            <a:ext cx="2286000" cy="1483662"/>
          </a:xfrm>
          <a:prstGeom prst="rect">
            <a:avLst/>
          </a:prstGeom>
        </p:spPr>
      </p:pic>
      <p:pic>
        <p:nvPicPr>
          <p:cNvPr id="5" name="Picture 4"/>
          <p:cNvPicPr>
            <a:picLocks noChangeAspect="1"/>
          </p:cNvPicPr>
          <p:nvPr/>
        </p:nvPicPr>
        <p:blipFill>
          <a:blip r:embed="rId4"/>
          <a:stretch>
            <a:fillRect/>
          </a:stretch>
        </p:blipFill>
        <p:spPr>
          <a:xfrm>
            <a:off x="6377292" y="3600450"/>
            <a:ext cx="2419657" cy="1885950"/>
          </a:xfrm>
          <a:prstGeom prst="rect">
            <a:avLst/>
          </a:prstGeom>
        </p:spPr>
      </p:pic>
      <p:pic>
        <p:nvPicPr>
          <p:cNvPr id="6" name="Picture 5"/>
          <p:cNvPicPr>
            <a:picLocks noChangeAspect="1"/>
          </p:cNvPicPr>
          <p:nvPr/>
        </p:nvPicPr>
        <p:blipFill rotWithShape="1">
          <a:blip r:embed="rId5"/>
          <a:srcRect l="13756" t="40702" r="12493" b="2518"/>
          <a:stretch/>
        </p:blipFill>
        <p:spPr>
          <a:xfrm>
            <a:off x="4514850" y="1914525"/>
            <a:ext cx="2034403" cy="188594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1"/>
            <a:ext cx="6400800" cy="403957"/>
          </a:xfrm>
        </p:spPr>
        <p:txBody>
          <a:bodyPr/>
          <a:lstStyle/>
          <a:p>
            <a:r>
              <a:rPr lang="en-US" dirty="0"/>
              <a:t>Radiation emitted by objects</a:t>
            </a:r>
          </a:p>
        </p:txBody>
      </p:sp>
      <p:sp>
        <p:nvSpPr>
          <p:cNvPr id="3" name="Content Placeholder 2"/>
          <p:cNvSpPr>
            <a:spLocks noGrp="1"/>
          </p:cNvSpPr>
          <p:nvPr>
            <p:ph idx="1"/>
          </p:nvPr>
        </p:nvSpPr>
        <p:spPr>
          <a:xfrm>
            <a:off x="1314450" y="800101"/>
            <a:ext cx="6457950" cy="3537507"/>
          </a:xfrm>
        </p:spPr>
        <p:txBody>
          <a:bodyPr/>
          <a:lstStyle/>
          <a:p>
            <a:r>
              <a:rPr lang="en-US" dirty="0"/>
              <a:t>Objects has non-zero temperature can emit radiation</a:t>
            </a:r>
          </a:p>
          <a:p>
            <a:r>
              <a:rPr lang="en-US" dirty="0"/>
              <a:t>Low temperature objects emit invisible light like infra red (they can be detected by infrared camera)</a:t>
            </a:r>
          </a:p>
          <a:p>
            <a:r>
              <a:rPr lang="en-US" dirty="0"/>
              <a:t>High temperature objects emit visible light and invisible light</a:t>
            </a:r>
          </a:p>
          <a:p>
            <a:r>
              <a:rPr lang="en-US" dirty="0"/>
              <a:t>Light(radiation) is a form of energy transfer</a:t>
            </a:r>
          </a:p>
        </p:txBody>
      </p:sp>
      <p:pic>
        <p:nvPicPr>
          <p:cNvPr id="4" name="Picture 3"/>
          <p:cNvPicPr>
            <a:picLocks noChangeAspect="1"/>
          </p:cNvPicPr>
          <p:nvPr/>
        </p:nvPicPr>
        <p:blipFill>
          <a:blip r:embed="rId2"/>
          <a:stretch>
            <a:fillRect/>
          </a:stretch>
        </p:blipFill>
        <p:spPr>
          <a:xfrm>
            <a:off x="4038600" y="4390851"/>
            <a:ext cx="1380945" cy="1295400"/>
          </a:xfrm>
          <a:prstGeom prst="rect">
            <a:avLst/>
          </a:prstGeom>
        </p:spPr>
      </p:pic>
      <p:pic>
        <p:nvPicPr>
          <p:cNvPr id="5" name="Picture 4"/>
          <p:cNvPicPr>
            <a:picLocks noChangeAspect="1"/>
          </p:cNvPicPr>
          <p:nvPr/>
        </p:nvPicPr>
        <p:blipFill>
          <a:blip r:embed="rId3"/>
          <a:stretch>
            <a:fillRect/>
          </a:stretch>
        </p:blipFill>
        <p:spPr>
          <a:xfrm>
            <a:off x="7119937" y="4076700"/>
            <a:ext cx="1419225" cy="1419225"/>
          </a:xfrm>
          <a:prstGeom prst="rect">
            <a:avLst/>
          </a:prstGeom>
        </p:spPr>
      </p:pic>
      <p:pic>
        <p:nvPicPr>
          <p:cNvPr id="6" name="Picture 5"/>
          <p:cNvPicPr>
            <a:picLocks noChangeAspect="1"/>
          </p:cNvPicPr>
          <p:nvPr/>
        </p:nvPicPr>
        <p:blipFill>
          <a:blip r:embed="rId4"/>
          <a:stretch>
            <a:fillRect/>
          </a:stretch>
        </p:blipFill>
        <p:spPr>
          <a:xfrm>
            <a:off x="238125" y="4284303"/>
            <a:ext cx="2266950" cy="1412853"/>
          </a:xfrm>
          <a:prstGeom prst="rect">
            <a:avLst/>
          </a:prstGeom>
        </p:spPr>
      </p:pic>
    </p:spTree>
    <p:extLst>
      <p:ext uri="{BB962C8B-B14F-4D97-AF65-F5344CB8AC3E}">
        <p14:creationId xmlns:p14="http://schemas.microsoft.com/office/powerpoint/2010/main" val="1617464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4914900" y="4457700"/>
            <a:ext cx="2114550" cy="685800"/>
          </a:xfrm>
          <a:prstGeom prst="rect">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15363" name="Rectangle 5"/>
          <p:cNvSpPr>
            <a:spLocks noChangeArrowheads="1"/>
          </p:cNvSpPr>
          <p:nvPr/>
        </p:nvSpPr>
        <p:spPr bwMode="auto">
          <a:xfrm>
            <a:off x="1657350" y="3771900"/>
            <a:ext cx="3600450" cy="457200"/>
          </a:xfrm>
          <a:prstGeom prst="rect">
            <a:avLst/>
          </a:prstGeom>
          <a:gradFill rotWithShape="0">
            <a:gsLst>
              <a:gs pos="0">
                <a:schemeClr val="accent1"/>
              </a:gs>
              <a:gs pos="100000">
                <a:schemeClr val="bg1"/>
              </a:gs>
            </a:gsLst>
            <a:lin ang="5400000" scaled="1"/>
          </a:gradFill>
          <a:ln w="34925" algn="ctr">
            <a:solidFill>
              <a:schemeClr val="tx1"/>
            </a:solidFill>
            <a:round/>
            <a:headEnd/>
            <a:tailEnd/>
          </a:ln>
        </p:spPr>
        <p:txBody>
          <a:bodyPr wrap="none" lIns="69056" tIns="34529" rIns="69056" bIns="34529" anchor="ctr"/>
          <a:lstStyle/>
          <a:p>
            <a:endParaRPr lang="en-US" sz="1800"/>
          </a:p>
        </p:txBody>
      </p:sp>
      <p:sp>
        <p:nvSpPr>
          <p:cNvPr id="15364" name="Rectangle 2"/>
          <p:cNvSpPr>
            <a:spLocks noGrp="1" noChangeArrowheads="1"/>
          </p:cNvSpPr>
          <p:nvPr>
            <p:ph type="title"/>
          </p:nvPr>
        </p:nvSpPr>
        <p:spPr>
          <a:xfrm>
            <a:off x="1371600" y="342901"/>
            <a:ext cx="6629400" cy="403957"/>
          </a:xfrm>
        </p:spPr>
        <p:txBody>
          <a:bodyPr/>
          <a:lstStyle/>
          <a:p>
            <a:r>
              <a:rPr lang="en-US"/>
              <a:t>Radiation of heat</a:t>
            </a:r>
          </a:p>
        </p:txBody>
      </p:sp>
      <p:sp>
        <p:nvSpPr>
          <p:cNvPr id="15365" name="Rectangle 3"/>
          <p:cNvSpPr>
            <a:spLocks noChangeArrowheads="1"/>
          </p:cNvSpPr>
          <p:nvPr/>
        </p:nvSpPr>
        <p:spPr bwMode="auto">
          <a:xfrm>
            <a:off x="1143000" y="712331"/>
            <a:ext cx="3200400" cy="4501715"/>
          </a:xfrm>
          <a:prstGeom prst="rect">
            <a:avLst/>
          </a:prstGeom>
          <a:noFill/>
          <a:ln w="34925">
            <a:noFill/>
            <a:miter lim="800000"/>
            <a:headEnd/>
            <a:tailEnd/>
          </a:ln>
        </p:spPr>
        <p:txBody>
          <a:bodyPr lIns="69056" tIns="34529" rIns="69056" bIns="34529">
            <a:spAutoFit/>
          </a:bodyPr>
          <a:lstStyle/>
          <a:p>
            <a:pPr marL="467904" lvl="1" indent="-208355" algn="l">
              <a:spcBef>
                <a:spcPct val="50000"/>
              </a:spcBef>
              <a:buClr>
                <a:srgbClr val="D33325"/>
              </a:buClr>
              <a:buFontTx/>
              <a:buChar char="•"/>
            </a:pPr>
            <a:r>
              <a:rPr lang="en-US" sz="1800" i="1" dirty="0">
                <a:latin typeface="Times New Roman" pitchFamily="18" charset="0"/>
              </a:rPr>
              <a:t>Radiation</a:t>
            </a:r>
            <a:r>
              <a:rPr lang="en-US" sz="1800" dirty="0">
                <a:latin typeface="Times New Roman" pitchFamily="18" charset="0"/>
              </a:rPr>
              <a:t> is the transfer of heat by electromagnetic waves, such as visible light or infrared.</a:t>
            </a:r>
          </a:p>
          <a:p>
            <a:pPr marL="467904" lvl="1" indent="-208355" algn="l">
              <a:spcBef>
                <a:spcPct val="50000"/>
              </a:spcBef>
              <a:buClr>
                <a:srgbClr val="D33325"/>
              </a:buClr>
              <a:buFontTx/>
              <a:buChar char="•"/>
            </a:pPr>
            <a:r>
              <a:rPr lang="en-US" sz="1800" dirty="0">
                <a:latin typeface="Times New Roman" pitchFamily="18" charset="0"/>
              </a:rPr>
              <a:t>Figure at the right is a false-color infrared photo in which red is the strongest emission.</a:t>
            </a:r>
          </a:p>
          <a:p>
            <a:pPr marL="467904" lvl="1" indent="-208355" algn="l">
              <a:spcBef>
                <a:spcPct val="50000"/>
              </a:spcBef>
              <a:buClr>
                <a:srgbClr val="D33325"/>
              </a:buClr>
              <a:buFontTx/>
              <a:buChar char="•"/>
            </a:pPr>
            <a:r>
              <a:rPr lang="en-US" sz="1800" i="1" dirty="0">
                <a:latin typeface="Times New Roman" pitchFamily="18" charset="0"/>
              </a:rPr>
              <a:t>Stefan-Boltzmann law</a:t>
            </a:r>
            <a:r>
              <a:rPr lang="en-US" sz="1800" dirty="0">
                <a:latin typeface="Times New Roman" pitchFamily="18" charset="0"/>
              </a:rPr>
              <a:t>: The </a:t>
            </a:r>
            <a:r>
              <a:rPr lang="en-US" sz="1800" i="1" dirty="0">
                <a:latin typeface="Times New Roman" pitchFamily="18" charset="0"/>
              </a:rPr>
              <a:t>heat current</a:t>
            </a:r>
            <a:r>
              <a:rPr lang="en-US" sz="1800" dirty="0">
                <a:latin typeface="Times New Roman" pitchFamily="18" charset="0"/>
              </a:rPr>
              <a:t> in radiation is</a:t>
            </a:r>
          </a:p>
          <a:p>
            <a:pPr marL="467904" lvl="1" indent="-208355" algn="l">
              <a:spcBef>
                <a:spcPct val="50000"/>
              </a:spcBef>
              <a:buClr>
                <a:srgbClr val="D33325"/>
              </a:buClr>
              <a:buFontTx/>
              <a:buChar char="•"/>
            </a:pPr>
            <a:endParaRPr lang="en-US" sz="1800" dirty="0">
              <a:latin typeface="Times New Roman" pitchFamily="18" charset="0"/>
            </a:endParaRPr>
          </a:p>
          <a:p>
            <a:pPr marL="467904" lvl="1" indent="-208355" algn="l">
              <a:spcBef>
                <a:spcPct val="50000"/>
              </a:spcBef>
              <a:buClr>
                <a:srgbClr val="D33325"/>
              </a:buClr>
              <a:buFontTx/>
              <a:buChar char="•"/>
            </a:pPr>
            <a:r>
              <a:rPr lang="en-US" sz="1800" dirty="0">
                <a:latin typeface="Times New Roman" pitchFamily="18" charset="0"/>
              </a:rPr>
              <a:t>The net rate of radiation from a body at temperature T with surrounding at T</a:t>
            </a:r>
            <a:r>
              <a:rPr lang="en-US" sz="1800" baseline="-25000" dirty="0">
                <a:latin typeface="Times New Roman" pitchFamily="18" charset="0"/>
              </a:rPr>
              <a:t>s</a:t>
            </a:r>
            <a:r>
              <a:rPr lang="en-US" sz="1800" dirty="0">
                <a:latin typeface="Times New Roman" pitchFamily="18" charset="0"/>
              </a:rPr>
              <a:t> is:</a:t>
            </a:r>
          </a:p>
        </p:txBody>
      </p:sp>
      <p:graphicFrame>
        <p:nvGraphicFramePr>
          <p:cNvPr id="15362" name="Object 5"/>
          <p:cNvGraphicFramePr>
            <a:graphicFrameLocks noChangeAspect="1"/>
          </p:cNvGraphicFramePr>
          <p:nvPr/>
        </p:nvGraphicFramePr>
        <p:xfrm>
          <a:off x="1771651" y="3886200"/>
          <a:ext cx="3386138" cy="285750"/>
        </p:xfrm>
        <a:graphic>
          <a:graphicData uri="http://schemas.openxmlformats.org/presentationml/2006/ole">
            <mc:AlternateContent xmlns:mc="http://schemas.openxmlformats.org/markup-compatibility/2006">
              <mc:Choice xmlns:v="urn:schemas-microsoft-com:vml" Requires="v">
                <p:oleObj spid="_x0000_s7171" name="Equation" r:id="rId4" imgW="2971800" imgH="254000" progId="Equation.DSMT4">
                  <p:embed/>
                </p:oleObj>
              </mc:Choice>
              <mc:Fallback>
                <p:oleObj name="Equation" r:id="rId4" imgW="2971800" imgH="254000" progId="Equation.DSMT4">
                  <p:embed/>
                  <p:pic>
                    <p:nvPicPr>
                      <p:cNvPr id="1536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651" y="3886200"/>
                        <a:ext cx="3386138" cy="285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Rectangle 4"/>
          <p:cNvSpPr>
            <a:spLocks noChangeArrowheads="1"/>
          </p:cNvSpPr>
          <p:nvPr/>
        </p:nvSpPr>
        <p:spPr bwMode="auto">
          <a:xfrm>
            <a:off x="7862436" y="284076"/>
            <a:ext cx="138564" cy="3462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800"/>
          </a:p>
        </p:txBody>
      </p:sp>
      <p:graphicFrame>
        <p:nvGraphicFramePr>
          <p:cNvPr id="3" name="Object 3"/>
          <p:cNvGraphicFramePr>
            <a:graphicFrameLocks noChangeAspect="1"/>
          </p:cNvGraphicFramePr>
          <p:nvPr/>
        </p:nvGraphicFramePr>
        <p:xfrm>
          <a:off x="4972050" y="4457700"/>
          <a:ext cx="1939528" cy="654844"/>
        </p:xfrm>
        <a:graphic>
          <a:graphicData uri="http://schemas.openxmlformats.org/presentationml/2006/ole">
            <mc:AlternateContent xmlns:mc="http://schemas.openxmlformats.org/markup-compatibility/2006">
              <mc:Choice xmlns:v="urn:schemas-microsoft-com:vml" Requires="v">
                <p:oleObj spid="_x0000_s7172" name="Equation" r:id="rId6" imgW="1600200" imgH="533160" progId="Equation.DSMT4">
                  <p:embed/>
                </p:oleObj>
              </mc:Choice>
              <mc:Fallback>
                <p:oleObj name="Equation" r:id="rId6" imgW="1600200" imgH="533160" progId="Equation.DSMT4">
                  <p:embed/>
                  <p:pic>
                    <p:nvPicPr>
                      <p:cNvPr id="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050" y="4457700"/>
                        <a:ext cx="1939528" cy="654844"/>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4" name="Picture 3"/>
          <p:cNvPicPr>
            <a:picLocks noChangeAspect="1"/>
          </p:cNvPicPr>
          <p:nvPr/>
        </p:nvPicPr>
        <p:blipFill>
          <a:blip r:embed="rId8"/>
          <a:stretch>
            <a:fillRect/>
          </a:stretch>
        </p:blipFill>
        <p:spPr>
          <a:xfrm>
            <a:off x="4400550" y="457200"/>
            <a:ext cx="3467100" cy="1733550"/>
          </a:xfrm>
          <a:prstGeom prst="rect">
            <a:avLst/>
          </a:prstGeom>
        </p:spPr>
      </p:pic>
      <p:pic>
        <p:nvPicPr>
          <p:cNvPr id="6" name="Picture 5"/>
          <p:cNvPicPr>
            <a:picLocks noChangeAspect="1"/>
          </p:cNvPicPr>
          <p:nvPr/>
        </p:nvPicPr>
        <p:blipFill>
          <a:blip r:embed="rId9"/>
          <a:stretch>
            <a:fillRect/>
          </a:stretch>
        </p:blipFill>
        <p:spPr>
          <a:xfrm>
            <a:off x="5486400" y="2228850"/>
            <a:ext cx="2051110" cy="19240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314450" y="800101"/>
            <a:ext cx="6457950" cy="1927451"/>
          </a:xfrm>
        </p:spPr>
        <p:txBody>
          <a:bodyPr/>
          <a:lstStyle/>
          <a:p>
            <a:r>
              <a:rPr lang="en-US" dirty="0"/>
              <a:t>A is area</a:t>
            </a:r>
          </a:p>
          <a:p>
            <a:r>
              <a:rPr lang="en-US" dirty="0"/>
              <a:t>e is </a:t>
            </a:r>
            <a:r>
              <a:rPr lang="en-US" dirty="0" err="1"/>
              <a:t>emissitivity</a:t>
            </a:r>
            <a:r>
              <a:rPr lang="en-US" dirty="0"/>
              <a:t>, depending on the properties of the surface</a:t>
            </a:r>
          </a:p>
          <a:p>
            <a:r>
              <a:rPr lang="en-US" dirty="0" err="1"/>
              <a:t>σ</a:t>
            </a:r>
            <a:r>
              <a:rPr lang="en-US" dirty="0"/>
              <a:t> is </a:t>
            </a:r>
            <a:r>
              <a:rPr lang="en-US" dirty="0" err="1"/>
              <a:t>stefan-Boltzman</a:t>
            </a:r>
            <a:r>
              <a:rPr lang="en-US" dirty="0"/>
              <a:t> constant 5.67x10</a:t>
            </a:r>
            <a:r>
              <a:rPr lang="en-US" baseline="30000" dirty="0"/>
              <a:t>-8 </a:t>
            </a:r>
            <a:r>
              <a:rPr lang="en-US" dirty="0"/>
              <a:t>W/m</a:t>
            </a:r>
            <a:r>
              <a:rPr lang="en-US" baseline="30000" dirty="0"/>
              <a:t>2</a:t>
            </a:r>
            <a:r>
              <a:rPr lang="en-US" dirty="0"/>
              <a:t>K</a:t>
            </a:r>
            <a:r>
              <a:rPr lang="en-US" baseline="30000" dirty="0"/>
              <a:t>4</a:t>
            </a:r>
            <a:endParaRPr lang="en-US" dirty="0"/>
          </a:p>
        </p:txBody>
      </p:sp>
    </p:spTree>
    <p:extLst>
      <p:ext uri="{BB962C8B-B14F-4D97-AF65-F5344CB8AC3E}">
        <p14:creationId xmlns:p14="http://schemas.microsoft.com/office/powerpoint/2010/main" val="1079853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371600" y="342901"/>
            <a:ext cx="6629400" cy="403957"/>
          </a:xfrm>
        </p:spPr>
        <p:txBody>
          <a:bodyPr/>
          <a:lstStyle/>
          <a:p>
            <a:r>
              <a:rPr lang="en-US"/>
              <a:t>Radiation and climate change</a:t>
            </a:r>
          </a:p>
        </p:txBody>
      </p:sp>
      <p:sp>
        <p:nvSpPr>
          <p:cNvPr id="36867" name="Rectangle 3"/>
          <p:cNvSpPr>
            <a:spLocks noChangeArrowheads="1"/>
          </p:cNvSpPr>
          <p:nvPr/>
        </p:nvSpPr>
        <p:spPr bwMode="auto">
          <a:xfrm>
            <a:off x="1200150" y="800100"/>
            <a:ext cx="6629400" cy="2119524"/>
          </a:xfrm>
          <a:prstGeom prst="rect">
            <a:avLst/>
          </a:prstGeom>
          <a:noFill/>
          <a:ln w="34925">
            <a:noFill/>
            <a:miter lim="800000"/>
            <a:headEnd/>
            <a:tailEnd/>
          </a:ln>
        </p:spPr>
        <p:txBody>
          <a:bodyPr lIns="69056" tIns="34529" rIns="69056" bIns="34529">
            <a:spAutoFit/>
          </a:bodyPr>
          <a:lstStyle/>
          <a:p>
            <a:pPr marL="467904" lvl="1" indent="-208355" algn="l">
              <a:spcBef>
                <a:spcPct val="50000"/>
              </a:spcBef>
              <a:buClr>
                <a:srgbClr val="D33325"/>
              </a:buClr>
              <a:buFontTx/>
              <a:buChar char="•"/>
            </a:pPr>
            <a:r>
              <a:rPr lang="en-US" sz="1800">
                <a:latin typeface="Times New Roman" pitchFamily="18" charset="0"/>
              </a:rPr>
              <a:t>The energy radiated by the earth’s surface is mostly infrared.</a:t>
            </a:r>
          </a:p>
          <a:p>
            <a:pPr marL="467904" lvl="1" indent="-208355" algn="l">
              <a:lnSpc>
                <a:spcPct val="90000"/>
              </a:lnSpc>
              <a:spcBef>
                <a:spcPct val="50000"/>
              </a:spcBef>
              <a:buClr>
                <a:srgbClr val="D33325"/>
              </a:buClr>
              <a:buFontTx/>
              <a:buChar char="•"/>
            </a:pPr>
            <a:r>
              <a:rPr lang="en-US" sz="1800">
                <a:latin typeface="Times New Roman" pitchFamily="18" charset="0"/>
              </a:rPr>
              <a:t>CO</a:t>
            </a:r>
            <a:r>
              <a:rPr lang="en-US" sz="1800" baseline="-25000">
                <a:latin typeface="Times New Roman" pitchFamily="18" charset="0"/>
              </a:rPr>
              <a:t>2</a:t>
            </a:r>
            <a:r>
              <a:rPr lang="en-US" sz="1800">
                <a:latin typeface="Times New Roman" pitchFamily="18" charset="0"/>
              </a:rPr>
              <a:t> molecules in our atmosphere readily absorb some of this infrared radiation and reradiate part of it back down toward the surface. This increases the temperature of the surface. This effect is called the </a:t>
            </a:r>
            <a:r>
              <a:rPr lang="en-US" sz="1800" i="1">
                <a:latin typeface="Times New Roman" pitchFamily="18" charset="0"/>
              </a:rPr>
              <a:t>greenhouse effect</a:t>
            </a:r>
            <a:r>
              <a:rPr lang="en-US" sz="1800">
                <a:latin typeface="Times New Roman" pitchFamily="18" charset="0"/>
              </a:rPr>
              <a:t>.</a:t>
            </a:r>
          </a:p>
          <a:p>
            <a:pPr marL="467904" lvl="1" indent="-208355" algn="l">
              <a:lnSpc>
                <a:spcPct val="90000"/>
              </a:lnSpc>
              <a:spcBef>
                <a:spcPct val="50000"/>
              </a:spcBef>
              <a:buClr>
                <a:srgbClr val="D33325"/>
              </a:buClr>
              <a:buFontTx/>
              <a:buChar char="•"/>
            </a:pPr>
            <a:r>
              <a:rPr lang="en-US" sz="1800">
                <a:latin typeface="Times New Roman" pitchFamily="18" charset="0"/>
              </a:rPr>
              <a:t>Figure below shows how the increase in global temperature is correlated with the rise in CO</a:t>
            </a:r>
            <a:r>
              <a:rPr lang="en-US" sz="1800" baseline="-25000">
                <a:latin typeface="Times New Roman" pitchFamily="18" charset="0"/>
              </a:rPr>
              <a:t>2</a:t>
            </a:r>
            <a:r>
              <a:rPr lang="en-US" sz="1800">
                <a:latin typeface="Times New Roman" pitchFamily="18" charset="0"/>
              </a:rPr>
              <a:t> emission.</a:t>
            </a:r>
          </a:p>
        </p:txBody>
      </p:sp>
      <p:pic>
        <p:nvPicPr>
          <p:cNvPr id="36868" name="Picture 6" descr="17_29_Figure"/>
          <p:cNvPicPr>
            <a:picLocks noChangeAspect="1" noChangeArrowheads="1"/>
          </p:cNvPicPr>
          <p:nvPr/>
        </p:nvPicPr>
        <p:blipFill>
          <a:blip r:embed="rId3" cstate="print"/>
          <a:srcRect b="4753"/>
          <a:stretch>
            <a:fillRect/>
          </a:stretch>
        </p:blipFill>
        <p:spPr bwMode="auto">
          <a:xfrm>
            <a:off x="2112170" y="2971801"/>
            <a:ext cx="4917281" cy="202882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1371600" y="342901"/>
            <a:ext cx="6629400" cy="403957"/>
          </a:xfrm>
        </p:spPr>
        <p:txBody>
          <a:bodyPr/>
          <a:lstStyle/>
          <a:p>
            <a:r>
              <a:rPr lang="en-US" dirty="0"/>
              <a:t>Some examples of thermal expansion</a:t>
            </a:r>
          </a:p>
        </p:txBody>
      </p:sp>
      <p:sp>
        <p:nvSpPr>
          <p:cNvPr id="3077" name="Text Box 3"/>
          <p:cNvSpPr txBox="1">
            <a:spLocks noChangeArrowheads="1"/>
          </p:cNvSpPr>
          <p:nvPr/>
        </p:nvSpPr>
        <p:spPr bwMode="auto">
          <a:xfrm>
            <a:off x="1428750" y="742950"/>
            <a:ext cx="6286500" cy="346731"/>
          </a:xfrm>
          <a:prstGeom prst="rect">
            <a:avLst/>
          </a:prstGeom>
          <a:noFill/>
          <a:ln w="34925">
            <a:noFill/>
            <a:miter lim="800000"/>
            <a:headEnd/>
            <a:tailEnd/>
          </a:ln>
        </p:spPr>
        <p:txBody>
          <a:bodyPr wrap="square" lIns="69056" tIns="34529" rIns="69056" bIns="34529">
            <a:spAutoFit/>
          </a:bodyPr>
          <a:lstStyle/>
          <a:p>
            <a:pPr marL="219070" indent="-219070" algn="l">
              <a:spcBef>
                <a:spcPct val="50000"/>
              </a:spcBef>
              <a:buClr>
                <a:srgbClr val="D33325"/>
              </a:buClr>
              <a:buFontTx/>
              <a:buChar char="•"/>
            </a:pPr>
            <a:r>
              <a:rPr lang="en-US" sz="1800" b="1" dirty="0">
                <a:latin typeface="Times New Roman" pitchFamily="18" charset="0"/>
              </a:rPr>
              <a:t>Example 17.2: Linear expansion of a steel measuring tape</a:t>
            </a:r>
          </a:p>
        </p:txBody>
      </p:sp>
      <p:sp>
        <p:nvSpPr>
          <p:cNvPr id="3078" name="Rectangle 9"/>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3079" name="Rectangle 7"/>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3080" name="Rectangle 9"/>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10" name="TextBox 9"/>
          <p:cNvSpPr txBox="1"/>
          <p:nvPr/>
        </p:nvSpPr>
        <p:spPr>
          <a:xfrm>
            <a:off x="1714501" y="1085851"/>
            <a:ext cx="5482703" cy="1477328"/>
          </a:xfrm>
          <a:prstGeom prst="rect">
            <a:avLst/>
          </a:prstGeom>
          <a:noFill/>
        </p:spPr>
        <p:txBody>
          <a:bodyPr wrap="square" rtlCol="0">
            <a:spAutoFit/>
          </a:bodyPr>
          <a:lstStyle/>
          <a:p>
            <a:pPr algn="l"/>
            <a:r>
              <a:rPr lang="en-US" sz="1500" dirty="0">
                <a:latin typeface="+mj-lt"/>
              </a:rPr>
              <a:t>A surveyor uses a steel measuring tape that is exactly 50.000 m</a:t>
            </a:r>
          </a:p>
          <a:p>
            <a:pPr algn="l"/>
            <a:r>
              <a:rPr lang="en-US" sz="1500" dirty="0">
                <a:latin typeface="+mj-lt"/>
              </a:rPr>
              <a:t>long at a temperature of 20°C. The markings on the tape are </a:t>
            </a:r>
            <a:r>
              <a:rPr lang="en-US" sz="1500" dirty="0" err="1">
                <a:latin typeface="+mj-lt"/>
              </a:rPr>
              <a:t>cali</a:t>
            </a:r>
            <a:r>
              <a:rPr lang="en-US" sz="1500" dirty="0">
                <a:latin typeface="+mj-lt"/>
              </a:rPr>
              <a:t>-</a:t>
            </a:r>
          </a:p>
          <a:p>
            <a:pPr algn="l"/>
            <a:r>
              <a:rPr lang="en-US" sz="1500" dirty="0" err="1">
                <a:latin typeface="+mj-lt"/>
              </a:rPr>
              <a:t>brated</a:t>
            </a:r>
            <a:r>
              <a:rPr lang="en-US" sz="1500" dirty="0">
                <a:latin typeface="+mj-lt"/>
              </a:rPr>
              <a:t> for this temperature. (a) What is the length of the tape when</a:t>
            </a:r>
          </a:p>
          <a:p>
            <a:pPr algn="l"/>
            <a:r>
              <a:rPr lang="en-US" sz="1500" dirty="0">
                <a:latin typeface="+mj-lt"/>
              </a:rPr>
              <a:t>the temperature is 35°C? (b) When it is 35°C, the surveyor uses the</a:t>
            </a:r>
          </a:p>
          <a:p>
            <a:pPr algn="l"/>
            <a:r>
              <a:rPr lang="en-US" sz="1500" dirty="0">
                <a:latin typeface="+mj-lt"/>
              </a:rPr>
              <a:t>tape to measure a distance. The value that she reads off the tape is</a:t>
            </a:r>
          </a:p>
          <a:p>
            <a:pPr algn="l"/>
            <a:r>
              <a:rPr lang="en-US" sz="1500" dirty="0">
                <a:latin typeface="+mj-lt"/>
              </a:rPr>
              <a:t>35.794 m. What is the actual distance?</a:t>
            </a:r>
          </a:p>
        </p:txBody>
      </p:sp>
      <p:grpSp>
        <p:nvGrpSpPr>
          <p:cNvPr id="16" name="Group 15"/>
          <p:cNvGrpSpPr/>
          <p:nvPr/>
        </p:nvGrpSpPr>
        <p:grpSpPr>
          <a:xfrm>
            <a:off x="1646960" y="2857500"/>
            <a:ext cx="5247045" cy="1543050"/>
            <a:chOff x="671945" y="3429000"/>
            <a:chExt cx="6996060" cy="2057400"/>
          </a:xfrm>
        </p:grpSpPr>
        <p:grpSp>
          <p:nvGrpSpPr>
            <p:cNvPr id="13" name="Group 12"/>
            <p:cNvGrpSpPr/>
            <p:nvPr/>
          </p:nvGrpSpPr>
          <p:grpSpPr>
            <a:xfrm>
              <a:off x="990600" y="3429000"/>
              <a:ext cx="6677405" cy="2057400"/>
              <a:chOff x="2971800" y="3276600"/>
              <a:chExt cx="3189287" cy="982663"/>
            </a:xfrm>
          </p:grpSpPr>
          <p:pic>
            <p:nvPicPr>
              <p:cNvPr id="2" name="Picture 3"/>
              <p:cNvPicPr>
                <a:picLocks noChangeAspect="1" noChangeArrowheads="1"/>
              </p:cNvPicPr>
              <p:nvPr/>
            </p:nvPicPr>
            <p:blipFill>
              <a:blip r:embed="rId3" cstate="print"/>
              <a:srcRect/>
              <a:stretch>
                <a:fillRect/>
              </a:stretch>
            </p:blipFill>
            <p:spPr bwMode="auto">
              <a:xfrm>
                <a:off x="3017838" y="3276600"/>
                <a:ext cx="3108325" cy="304800"/>
              </a:xfrm>
              <a:prstGeom prst="rect">
                <a:avLst/>
              </a:prstGeom>
              <a:noFill/>
              <a:ln w="9525">
                <a:noFill/>
                <a:miter lim="800000"/>
                <a:headEnd/>
                <a:tailEnd/>
              </a:ln>
            </p:spPr>
          </p:pic>
          <p:pic>
            <p:nvPicPr>
              <p:cNvPr id="3" name="Picture 4"/>
              <p:cNvPicPr>
                <a:picLocks noChangeAspect="1" noChangeArrowheads="1"/>
              </p:cNvPicPr>
              <p:nvPr/>
            </p:nvPicPr>
            <p:blipFill>
              <a:blip r:embed="rId4" cstate="print"/>
              <a:srcRect/>
              <a:stretch>
                <a:fillRect/>
              </a:stretch>
            </p:blipFill>
            <p:spPr bwMode="auto">
              <a:xfrm>
                <a:off x="2971800" y="3733800"/>
                <a:ext cx="3189287" cy="525463"/>
              </a:xfrm>
              <a:prstGeom prst="rect">
                <a:avLst/>
              </a:prstGeom>
              <a:noFill/>
              <a:ln w="9525">
                <a:noFill/>
                <a:miter lim="800000"/>
                <a:headEnd/>
                <a:tailEnd/>
              </a:ln>
            </p:spPr>
          </p:pic>
        </p:grpSp>
        <p:sp>
          <p:nvSpPr>
            <p:cNvPr id="15" name="TextBox 14"/>
            <p:cNvSpPr txBox="1"/>
            <p:nvPr/>
          </p:nvSpPr>
          <p:spPr>
            <a:xfrm>
              <a:off x="671945" y="3429000"/>
              <a:ext cx="1470275" cy="400109"/>
            </a:xfrm>
            <a:prstGeom prst="rect">
              <a:avLst/>
            </a:prstGeom>
            <a:solidFill>
              <a:schemeClr val="bg1"/>
            </a:solidFill>
          </p:spPr>
          <p:txBody>
            <a:bodyPr wrap="square" rtlCol="0">
              <a:spAutoFit/>
            </a:bodyPr>
            <a:lstStyle/>
            <a:p>
              <a:r>
                <a:rPr lang="en-US" sz="1350" b="1" dirty="0">
                  <a:solidFill>
                    <a:schemeClr val="accent5">
                      <a:lumMod val="50000"/>
                    </a:schemeClr>
                  </a:solidFill>
                  <a:latin typeface="+mj-lt"/>
                </a:rPr>
                <a:t>SOLUTION</a:t>
              </a:r>
            </a:p>
          </p:txBody>
        </p:sp>
      </p:grpSp>
    </p:spTree>
    <p:extLst>
      <p:ext uri="{BB962C8B-B14F-4D97-AF65-F5344CB8AC3E}">
        <p14:creationId xmlns:p14="http://schemas.microsoft.com/office/powerpoint/2010/main" val="1228587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1371600" y="342901"/>
            <a:ext cx="6629400" cy="403957"/>
          </a:xfrm>
        </p:spPr>
        <p:txBody>
          <a:bodyPr/>
          <a:lstStyle/>
          <a:p>
            <a:r>
              <a:rPr lang="en-US" dirty="0"/>
              <a:t>Some examples of thermal expansion</a:t>
            </a:r>
          </a:p>
        </p:txBody>
      </p:sp>
      <p:sp>
        <p:nvSpPr>
          <p:cNvPr id="3077" name="Text Box 3"/>
          <p:cNvSpPr txBox="1">
            <a:spLocks noChangeArrowheads="1"/>
          </p:cNvSpPr>
          <p:nvPr/>
        </p:nvSpPr>
        <p:spPr bwMode="auto">
          <a:xfrm>
            <a:off x="1428750" y="742950"/>
            <a:ext cx="6286500" cy="346731"/>
          </a:xfrm>
          <a:prstGeom prst="rect">
            <a:avLst/>
          </a:prstGeom>
          <a:noFill/>
          <a:ln w="34925">
            <a:noFill/>
            <a:miter lim="800000"/>
            <a:headEnd/>
            <a:tailEnd/>
          </a:ln>
        </p:spPr>
        <p:txBody>
          <a:bodyPr wrap="square" lIns="69056" tIns="34529" rIns="69056" bIns="34529">
            <a:spAutoFit/>
          </a:bodyPr>
          <a:lstStyle/>
          <a:p>
            <a:pPr marL="219070" indent="-219070" algn="l">
              <a:spcBef>
                <a:spcPct val="50000"/>
              </a:spcBef>
              <a:buClr>
                <a:srgbClr val="D33325"/>
              </a:buClr>
              <a:buFontTx/>
              <a:buChar char="•"/>
            </a:pPr>
            <a:r>
              <a:rPr lang="en-US" sz="1800" b="1" dirty="0">
                <a:latin typeface="Times New Roman" pitchFamily="18" charset="0"/>
              </a:rPr>
              <a:t>Example 17.2: Linear expansion of a steel measuring tape</a:t>
            </a:r>
          </a:p>
        </p:txBody>
      </p:sp>
      <p:sp>
        <p:nvSpPr>
          <p:cNvPr id="3078" name="Rectangle 9"/>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3079" name="Rectangle 7"/>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3080" name="Rectangle 9"/>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pic>
        <p:nvPicPr>
          <p:cNvPr id="80898" name="Picture 2"/>
          <p:cNvPicPr>
            <a:picLocks noChangeAspect="1" noChangeArrowheads="1"/>
          </p:cNvPicPr>
          <p:nvPr/>
        </p:nvPicPr>
        <p:blipFill>
          <a:blip r:embed="rId3" cstate="print"/>
          <a:srcRect/>
          <a:stretch>
            <a:fillRect/>
          </a:stretch>
        </p:blipFill>
        <p:spPr bwMode="auto">
          <a:xfrm>
            <a:off x="1714500" y="1257301"/>
            <a:ext cx="5314950" cy="1815116"/>
          </a:xfrm>
          <a:prstGeom prst="rect">
            <a:avLst/>
          </a:prstGeom>
          <a:noFill/>
          <a:ln w="9525">
            <a:noFill/>
            <a:miter lim="800000"/>
            <a:headEnd/>
            <a:tailEnd/>
          </a:ln>
        </p:spPr>
      </p:pic>
      <p:pic>
        <p:nvPicPr>
          <p:cNvPr id="8089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714500" y="3314701"/>
            <a:ext cx="5314950" cy="1718672"/>
          </a:xfrm>
          <a:prstGeom prst="rect">
            <a:avLst/>
          </a:prstGeom>
          <a:solidFill>
            <a:schemeClr val="accent1">
              <a:lumMod val="40000"/>
              <a:lumOff val="60000"/>
            </a:schemeClr>
          </a:solidFill>
          <a:ln w="9525">
            <a:noFill/>
            <a:miter lim="800000"/>
            <a:headEnd/>
            <a:tailEnd/>
          </a:ln>
        </p:spPr>
      </p:pic>
    </p:spTree>
    <p:extLst>
      <p:ext uri="{BB962C8B-B14F-4D97-AF65-F5344CB8AC3E}">
        <p14:creationId xmlns:p14="http://schemas.microsoft.com/office/powerpoint/2010/main" val="160168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5350"/>
            <a:ext cx="6400800" cy="480131"/>
          </a:xfrm>
        </p:spPr>
        <p:txBody>
          <a:bodyPr/>
          <a:lstStyle/>
          <a:p>
            <a:r>
              <a:rPr lang="en-US" sz="2800" dirty="0"/>
              <a:t>How do we use Heat?</a:t>
            </a:r>
          </a:p>
        </p:txBody>
      </p:sp>
      <p:sp>
        <p:nvSpPr>
          <p:cNvPr id="3" name="Content Placeholder 2"/>
          <p:cNvSpPr>
            <a:spLocks noGrp="1"/>
          </p:cNvSpPr>
          <p:nvPr>
            <p:ph idx="1"/>
          </p:nvPr>
        </p:nvSpPr>
        <p:spPr>
          <a:xfrm>
            <a:off x="861646" y="1047147"/>
            <a:ext cx="7391400" cy="2339102"/>
          </a:xfrm>
        </p:spPr>
        <p:txBody>
          <a:bodyPr/>
          <a:lstStyle/>
          <a:p>
            <a:r>
              <a:rPr lang="en-US" sz="2000" dirty="0"/>
              <a:t>We use heat energy from a </a:t>
            </a:r>
            <a:r>
              <a:rPr lang="en-US" sz="2000" dirty="0">
                <a:solidFill>
                  <a:srgbClr val="FF0000"/>
                </a:solidFill>
              </a:rPr>
              <a:t>hot </a:t>
            </a:r>
            <a:r>
              <a:rPr lang="en-US" sz="2000" dirty="0"/>
              <a:t>object or hot objects, not just for cooking or warmth. Cooking is just one application</a:t>
            </a:r>
          </a:p>
          <a:p>
            <a:r>
              <a:rPr lang="en-US" sz="2000" dirty="0"/>
              <a:t>In engine, we burn fuel to </a:t>
            </a:r>
            <a:r>
              <a:rPr lang="en-US" sz="2000" dirty="0">
                <a:solidFill>
                  <a:srgbClr val="FF0000"/>
                </a:solidFill>
              </a:rPr>
              <a:t>heat up the gas to cause expansion which drive the motion, </a:t>
            </a:r>
            <a:r>
              <a:rPr lang="en-US" sz="2000" dirty="0">
                <a:solidFill>
                  <a:schemeClr val="tx2"/>
                </a:solidFill>
              </a:rPr>
              <a:t>heat converted to work done</a:t>
            </a:r>
          </a:p>
          <a:p>
            <a:r>
              <a:rPr lang="en-US" sz="2000" dirty="0"/>
              <a:t>In steam engine, we burn fuel to </a:t>
            </a:r>
            <a:r>
              <a:rPr lang="en-US" sz="2000" dirty="0">
                <a:solidFill>
                  <a:srgbClr val="FF0000"/>
                </a:solidFill>
              </a:rPr>
              <a:t>heat up water to create steam which drives the wheel, </a:t>
            </a:r>
            <a:r>
              <a:rPr lang="en-US" sz="2000" dirty="0">
                <a:solidFill>
                  <a:schemeClr val="tx2"/>
                </a:solidFill>
              </a:rPr>
              <a:t>heat converted to work done</a:t>
            </a:r>
          </a:p>
        </p:txBody>
      </p:sp>
      <p:pic>
        <p:nvPicPr>
          <p:cNvPr id="4" name="Picture 3"/>
          <p:cNvPicPr>
            <a:picLocks noChangeAspect="1"/>
          </p:cNvPicPr>
          <p:nvPr/>
        </p:nvPicPr>
        <p:blipFill>
          <a:blip r:embed="rId2"/>
          <a:stretch>
            <a:fillRect/>
          </a:stretch>
        </p:blipFill>
        <p:spPr>
          <a:xfrm>
            <a:off x="5023337" y="3558918"/>
            <a:ext cx="3229709" cy="1749426"/>
          </a:xfrm>
          <a:prstGeom prst="rect">
            <a:avLst/>
          </a:prstGeom>
        </p:spPr>
      </p:pic>
      <p:pic>
        <p:nvPicPr>
          <p:cNvPr id="5" name="Picture 4"/>
          <p:cNvPicPr>
            <a:picLocks noChangeAspect="1"/>
          </p:cNvPicPr>
          <p:nvPr/>
        </p:nvPicPr>
        <p:blipFill>
          <a:blip r:embed="rId3"/>
          <a:stretch>
            <a:fillRect/>
          </a:stretch>
        </p:blipFill>
        <p:spPr>
          <a:xfrm>
            <a:off x="890954" y="3558918"/>
            <a:ext cx="3229709" cy="1895344"/>
          </a:xfrm>
          <a:prstGeom prst="rect">
            <a:avLst/>
          </a:prstGeom>
        </p:spPr>
      </p:pic>
    </p:spTree>
    <p:extLst>
      <p:ext uri="{BB962C8B-B14F-4D97-AF65-F5344CB8AC3E}">
        <p14:creationId xmlns:p14="http://schemas.microsoft.com/office/powerpoint/2010/main" val="2685739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943100" y="3829050"/>
            <a:ext cx="5029200" cy="154305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4099" name="Rectangle 2"/>
          <p:cNvSpPr>
            <a:spLocks noGrp="1" noChangeArrowheads="1"/>
          </p:cNvSpPr>
          <p:nvPr>
            <p:ph type="title"/>
          </p:nvPr>
        </p:nvSpPr>
        <p:spPr>
          <a:xfrm>
            <a:off x="1371600" y="342901"/>
            <a:ext cx="6629400" cy="403957"/>
          </a:xfrm>
        </p:spPr>
        <p:txBody>
          <a:bodyPr/>
          <a:lstStyle/>
          <a:p>
            <a:r>
              <a:rPr lang="en-US"/>
              <a:t>Some examples of thermal expansion</a:t>
            </a:r>
          </a:p>
        </p:txBody>
      </p:sp>
      <p:sp>
        <p:nvSpPr>
          <p:cNvPr id="4100" name="Text Box 3"/>
          <p:cNvSpPr txBox="1">
            <a:spLocks noChangeArrowheads="1"/>
          </p:cNvSpPr>
          <p:nvPr/>
        </p:nvSpPr>
        <p:spPr bwMode="auto">
          <a:xfrm>
            <a:off x="1428750" y="685800"/>
            <a:ext cx="6172200" cy="346731"/>
          </a:xfrm>
          <a:prstGeom prst="rect">
            <a:avLst/>
          </a:prstGeom>
          <a:noFill/>
          <a:ln w="34925">
            <a:noFill/>
            <a:miter lim="800000"/>
            <a:headEnd/>
            <a:tailEnd/>
          </a:ln>
        </p:spPr>
        <p:txBody>
          <a:bodyPr wrap="square" lIns="69056" tIns="34529" rIns="69056" bIns="34529">
            <a:spAutoFit/>
          </a:bodyPr>
          <a:lstStyle/>
          <a:p>
            <a:pPr marL="219070" indent="-219070" algn="l">
              <a:spcBef>
                <a:spcPct val="50000"/>
              </a:spcBef>
              <a:buClr>
                <a:srgbClr val="D33325"/>
              </a:buClr>
              <a:buFontTx/>
              <a:buChar char="•"/>
            </a:pPr>
            <a:r>
              <a:rPr lang="en-US" sz="1800" b="1" dirty="0">
                <a:latin typeface="Times New Roman" pitchFamily="18" charset="0"/>
              </a:rPr>
              <a:t>Example 17.3: Volume expansion of a liquid and a solid.</a:t>
            </a:r>
          </a:p>
        </p:txBody>
      </p:sp>
      <p:sp>
        <p:nvSpPr>
          <p:cNvPr id="4102" name="Rectangle 8"/>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10" name="TextBox 9"/>
          <p:cNvSpPr txBox="1"/>
          <p:nvPr/>
        </p:nvSpPr>
        <p:spPr>
          <a:xfrm>
            <a:off x="1714500" y="1014414"/>
            <a:ext cx="5543550" cy="1015663"/>
          </a:xfrm>
          <a:prstGeom prst="rect">
            <a:avLst/>
          </a:prstGeom>
          <a:noFill/>
        </p:spPr>
        <p:txBody>
          <a:bodyPr wrap="square" rtlCol="0">
            <a:spAutoFit/>
          </a:bodyPr>
          <a:lstStyle/>
          <a:p>
            <a:pPr algn="l"/>
            <a:r>
              <a:rPr lang="en-US" sz="1500" dirty="0">
                <a:latin typeface="+mj-lt"/>
              </a:rPr>
              <a:t>A 200-cm</a:t>
            </a:r>
            <a:r>
              <a:rPr lang="en-US" sz="1500" baseline="30000" dirty="0">
                <a:latin typeface="+mj-lt"/>
              </a:rPr>
              <a:t>3</a:t>
            </a:r>
            <a:r>
              <a:rPr lang="en-US" sz="1500" dirty="0">
                <a:latin typeface="+mj-lt"/>
              </a:rPr>
              <a:t> glass </a:t>
            </a:r>
            <a:r>
              <a:rPr lang="en-US" sz="1500" dirty="0" err="1">
                <a:latin typeface="+mj-lt"/>
              </a:rPr>
              <a:t>ﬂask</a:t>
            </a:r>
            <a:r>
              <a:rPr lang="en-US" sz="1500" dirty="0">
                <a:latin typeface="+mj-lt"/>
              </a:rPr>
              <a:t> is </a:t>
            </a:r>
            <a:r>
              <a:rPr lang="en-US" sz="1500" dirty="0" err="1">
                <a:latin typeface="+mj-lt"/>
              </a:rPr>
              <a:t>ﬁlled</a:t>
            </a:r>
            <a:r>
              <a:rPr lang="en-US" sz="1500" dirty="0">
                <a:latin typeface="+mj-lt"/>
              </a:rPr>
              <a:t> to the brim with mercury at 20</a:t>
            </a:r>
            <a:r>
              <a:rPr lang="en-US" sz="1500" baseline="30000" dirty="0">
                <a:latin typeface="+mj-lt"/>
              </a:rPr>
              <a:t>o</a:t>
            </a:r>
            <a:r>
              <a:rPr lang="en-US" sz="1500" dirty="0">
                <a:latin typeface="+mj-lt"/>
              </a:rPr>
              <a:t>C</a:t>
            </a:r>
          </a:p>
          <a:p>
            <a:pPr algn="l"/>
            <a:r>
              <a:rPr lang="en-US" sz="1500" dirty="0">
                <a:latin typeface="+mj-lt"/>
              </a:rPr>
              <a:t>How much mercury </a:t>
            </a:r>
            <a:r>
              <a:rPr lang="en-US" sz="1500" dirty="0" err="1">
                <a:latin typeface="+mj-lt"/>
              </a:rPr>
              <a:t>overﬂows</a:t>
            </a:r>
            <a:r>
              <a:rPr lang="en-US" sz="1500" dirty="0">
                <a:latin typeface="+mj-lt"/>
              </a:rPr>
              <a:t> when the temperature of the system</a:t>
            </a:r>
          </a:p>
          <a:p>
            <a:pPr algn="l"/>
            <a:r>
              <a:rPr lang="en-US" sz="1500" dirty="0">
                <a:latin typeface="+mj-lt"/>
              </a:rPr>
              <a:t>is raised to 100</a:t>
            </a:r>
            <a:r>
              <a:rPr lang="en-US" sz="1500" baseline="30000" dirty="0">
                <a:latin typeface="+mj-lt"/>
              </a:rPr>
              <a:t>o</a:t>
            </a:r>
            <a:r>
              <a:rPr lang="en-US" sz="1500" dirty="0">
                <a:latin typeface="+mj-lt"/>
              </a:rPr>
              <a:t>C? The </a:t>
            </a:r>
            <a:r>
              <a:rPr lang="en-US" sz="1500" dirty="0" err="1">
                <a:latin typeface="+mj-lt"/>
              </a:rPr>
              <a:t>coefﬁcient</a:t>
            </a:r>
            <a:r>
              <a:rPr lang="en-US" sz="1500" dirty="0">
                <a:latin typeface="+mj-lt"/>
              </a:rPr>
              <a:t> of linear expansion of the glass</a:t>
            </a:r>
          </a:p>
          <a:p>
            <a:pPr algn="l"/>
            <a:r>
              <a:rPr lang="en-US" sz="1500" dirty="0">
                <a:latin typeface="+mj-lt"/>
              </a:rPr>
              <a:t>is 0.40X10</a:t>
            </a:r>
            <a:r>
              <a:rPr lang="en-US" sz="1500" baseline="30000" dirty="0">
                <a:latin typeface="+mj-lt"/>
              </a:rPr>
              <a:t>-5</a:t>
            </a:r>
            <a:r>
              <a:rPr lang="en-US" sz="1500" dirty="0">
                <a:latin typeface="+mj-lt"/>
              </a:rPr>
              <a:t> K</a:t>
            </a:r>
            <a:r>
              <a:rPr lang="en-US" sz="1500" baseline="30000" dirty="0">
                <a:latin typeface="+mj-lt"/>
              </a:rPr>
              <a:t>-1</a:t>
            </a:r>
            <a:r>
              <a:rPr lang="en-US" sz="1500" dirty="0">
                <a:latin typeface="+mj-lt"/>
              </a:rPr>
              <a:t>.</a:t>
            </a:r>
          </a:p>
        </p:txBody>
      </p:sp>
      <p:grpSp>
        <p:nvGrpSpPr>
          <p:cNvPr id="5" name="Group 14"/>
          <p:cNvGrpSpPr/>
          <p:nvPr/>
        </p:nvGrpSpPr>
        <p:grpSpPr>
          <a:xfrm>
            <a:off x="1934896" y="2057400"/>
            <a:ext cx="4637355" cy="1828800"/>
            <a:chOff x="609600" y="2895600"/>
            <a:chExt cx="6183140" cy="2438400"/>
          </a:xfrm>
        </p:grpSpPr>
        <p:grpSp>
          <p:nvGrpSpPr>
            <p:cNvPr id="6" name="Group 12"/>
            <p:cNvGrpSpPr/>
            <p:nvPr/>
          </p:nvGrpSpPr>
          <p:grpSpPr>
            <a:xfrm>
              <a:off x="1219200" y="2971800"/>
              <a:ext cx="5573540" cy="2362200"/>
              <a:chOff x="990600" y="3276600"/>
              <a:chExt cx="3105150" cy="1316037"/>
            </a:xfrm>
          </p:grpSpPr>
          <p:pic>
            <p:nvPicPr>
              <p:cNvPr id="2"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90600" y="3276600"/>
                <a:ext cx="3105150" cy="447675"/>
              </a:xfrm>
              <a:prstGeom prst="rect">
                <a:avLst/>
              </a:prstGeom>
              <a:noFill/>
              <a:ln w="9525">
                <a:noFill/>
                <a:miter lim="800000"/>
                <a:headEnd/>
                <a:tailEnd/>
              </a:ln>
            </p:spPr>
          </p:pic>
          <p:pic>
            <p:nvPicPr>
              <p:cNvPr id="3"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90600" y="3810000"/>
                <a:ext cx="3078163" cy="782637"/>
              </a:xfrm>
              <a:prstGeom prst="rect">
                <a:avLst/>
              </a:prstGeom>
              <a:noFill/>
              <a:ln w="9525">
                <a:noFill/>
                <a:miter lim="800000"/>
                <a:headEnd/>
                <a:tailEnd/>
              </a:ln>
            </p:spPr>
          </p:pic>
        </p:grpSp>
        <p:sp>
          <p:nvSpPr>
            <p:cNvPr id="14" name="TextBox 13"/>
            <p:cNvSpPr txBox="1"/>
            <p:nvPr/>
          </p:nvSpPr>
          <p:spPr>
            <a:xfrm>
              <a:off x="609600" y="2895600"/>
              <a:ext cx="1470275" cy="400109"/>
            </a:xfrm>
            <a:prstGeom prst="rect">
              <a:avLst/>
            </a:prstGeom>
            <a:solidFill>
              <a:schemeClr val="bg1"/>
            </a:solidFill>
          </p:spPr>
          <p:txBody>
            <a:bodyPr wrap="square" rtlCol="0">
              <a:spAutoFit/>
            </a:bodyPr>
            <a:lstStyle/>
            <a:p>
              <a:r>
                <a:rPr lang="en-US" sz="1350" b="1" dirty="0">
                  <a:solidFill>
                    <a:schemeClr val="accent5">
                      <a:lumMod val="50000"/>
                    </a:schemeClr>
                  </a:solidFill>
                  <a:latin typeface="+mj-lt"/>
                </a:rPr>
                <a:t>SOLUTION</a:t>
              </a:r>
            </a:p>
          </p:txBody>
        </p:sp>
      </p:grpSp>
      <p:pic>
        <p:nvPicPr>
          <p:cNvPr id="4"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057400" y="3829050"/>
            <a:ext cx="4575738" cy="1485900"/>
          </a:xfrm>
          <a:prstGeom prst="rect">
            <a:avLst/>
          </a:prstGeom>
          <a:noFill/>
          <a:ln w="9525">
            <a:noFill/>
            <a:miter lim="800000"/>
            <a:headEnd/>
            <a:tailEnd/>
          </a:ln>
        </p:spPr>
      </p:pic>
    </p:spTree>
    <p:extLst>
      <p:ext uri="{BB962C8B-B14F-4D97-AF65-F5344CB8AC3E}">
        <p14:creationId xmlns:p14="http://schemas.microsoft.com/office/powerpoint/2010/main" val="4243857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228850" y="4572000"/>
            <a:ext cx="4114800" cy="80010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6147" name="Rectangle 2"/>
          <p:cNvSpPr>
            <a:spLocks noGrp="1" noChangeArrowheads="1"/>
          </p:cNvSpPr>
          <p:nvPr>
            <p:ph type="title"/>
          </p:nvPr>
        </p:nvSpPr>
        <p:spPr>
          <a:xfrm>
            <a:off x="1371600" y="365524"/>
            <a:ext cx="6629400" cy="403957"/>
          </a:xfrm>
        </p:spPr>
        <p:txBody>
          <a:bodyPr/>
          <a:lstStyle/>
          <a:p>
            <a:r>
              <a:rPr lang="en-US" dirty="0"/>
              <a:t>Example 17.4: Thermal stress</a:t>
            </a:r>
          </a:p>
        </p:txBody>
      </p:sp>
      <p:sp>
        <p:nvSpPr>
          <p:cNvPr id="6149" name="Rectangle 5"/>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6" name="TextBox 5"/>
          <p:cNvSpPr txBox="1"/>
          <p:nvPr/>
        </p:nvSpPr>
        <p:spPr>
          <a:xfrm>
            <a:off x="1314450" y="800101"/>
            <a:ext cx="6115050" cy="1246495"/>
          </a:xfrm>
          <a:prstGeom prst="rect">
            <a:avLst/>
          </a:prstGeom>
          <a:noFill/>
        </p:spPr>
        <p:txBody>
          <a:bodyPr wrap="square" rtlCol="0">
            <a:spAutoFit/>
          </a:bodyPr>
          <a:lstStyle/>
          <a:p>
            <a:pPr algn="l"/>
            <a:r>
              <a:rPr lang="en-US" sz="1500" dirty="0">
                <a:latin typeface="+mj-lt"/>
              </a:rPr>
              <a:t>An aluminum cylinder 10 cm long, with a cross-sectional area of 20 cm</a:t>
            </a:r>
            <a:r>
              <a:rPr lang="en-US" sz="1500" baseline="30000" dirty="0">
                <a:latin typeface="+mj-lt"/>
              </a:rPr>
              <a:t>2</a:t>
            </a:r>
            <a:r>
              <a:rPr lang="en-US" sz="1500" dirty="0">
                <a:latin typeface="+mj-lt"/>
              </a:rPr>
              <a:t>, is used as a spacer between two steel walls. At 17.2°C it just slips between the walls. Calculate the stress in the cylinder and the total force it exerts on each wall when it warms to 22.3°C, assuming that the walls are perfectly rigid and a constant distance apart.</a:t>
            </a:r>
          </a:p>
        </p:txBody>
      </p:sp>
      <p:pic>
        <p:nvPicPr>
          <p:cNvPr id="2" name="Picture 3"/>
          <p:cNvPicPr>
            <a:picLocks noChangeAspect="1" noChangeArrowheads="1"/>
          </p:cNvPicPr>
          <p:nvPr/>
        </p:nvPicPr>
        <p:blipFill>
          <a:blip r:embed="rId3" cstate="print"/>
          <a:srcRect/>
          <a:stretch>
            <a:fillRect/>
          </a:stretch>
        </p:blipFill>
        <p:spPr bwMode="auto">
          <a:xfrm>
            <a:off x="5429250" y="2628900"/>
            <a:ext cx="1823800" cy="1257300"/>
          </a:xfrm>
          <a:prstGeom prst="rect">
            <a:avLst/>
          </a:prstGeom>
          <a:noFill/>
          <a:ln w="9525">
            <a:noFill/>
            <a:miter lim="800000"/>
            <a:headEnd/>
            <a:tailEnd/>
          </a:ln>
        </p:spPr>
      </p:pic>
      <p:grpSp>
        <p:nvGrpSpPr>
          <p:cNvPr id="10" name="Group 9"/>
          <p:cNvGrpSpPr/>
          <p:nvPr/>
        </p:nvGrpSpPr>
        <p:grpSpPr>
          <a:xfrm>
            <a:off x="1174175" y="2187286"/>
            <a:ext cx="4264031" cy="2384715"/>
            <a:chOff x="41565" y="2535380"/>
            <a:chExt cx="5685375" cy="3179620"/>
          </a:xfrm>
        </p:grpSpPr>
        <p:pic>
          <p:nvPicPr>
            <p:cNvPr id="3" name="Picture 4"/>
            <p:cNvPicPr>
              <a:picLocks noChangeAspect="1" noChangeArrowheads="1"/>
            </p:cNvPicPr>
            <p:nvPr/>
          </p:nvPicPr>
          <p:blipFill>
            <a:blip r:embed="rId4" cstate="print"/>
            <a:srcRect/>
            <a:stretch>
              <a:fillRect/>
            </a:stretch>
          </p:blipFill>
          <p:spPr bwMode="auto">
            <a:xfrm>
              <a:off x="304800" y="2590800"/>
              <a:ext cx="5422140" cy="3124200"/>
            </a:xfrm>
            <a:prstGeom prst="rect">
              <a:avLst/>
            </a:prstGeom>
            <a:noFill/>
            <a:ln w="9525">
              <a:noFill/>
              <a:miter lim="800000"/>
              <a:headEnd/>
              <a:tailEnd/>
            </a:ln>
          </p:spPr>
        </p:pic>
        <p:sp>
          <p:nvSpPr>
            <p:cNvPr id="9" name="TextBox 8"/>
            <p:cNvSpPr txBox="1"/>
            <p:nvPr/>
          </p:nvSpPr>
          <p:spPr>
            <a:xfrm>
              <a:off x="41565" y="2535380"/>
              <a:ext cx="1241673" cy="584776"/>
            </a:xfrm>
            <a:prstGeom prst="rect">
              <a:avLst/>
            </a:prstGeom>
            <a:solidFill>
              <a:schemeClr val="bg1"/>
            </a:solidFill>
          </p:spPr>
          <p:txBody>
            <a:bodyPr wrap="square" rtlCol="0">
              <a:spAutoFit/>
            </a:bodyPr>
            <a:lstStyle/>
            <a:p>
              <a:r>
                <a:rPr lang="en-US" sz="1125" b="1" dirty="0">
                  <a:solidFill>
                    <a:schemeClr val="accent5">
                      <a:lumMod val="50000"/>
                    </a:schemeClr>
                  </a:solidFill>
                  <a:latin typeface="+mj-lt"/>
                </a:rPr>
                <a:t>SOLUTION</a:t>
              </a:r>
            </a:p>
          </p:txBody>
        </p:sp>
      </p:grpSp>
      <p:pic>
        <p:nvPicPr>
          <p:cNvPr id="4"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286000" y="4686300"/>
            <a:ext cx="3970204" cy="571500"/>
          </a:xfrm>
          <a:prstGeom prst="rect">
            <a:avLst/>
          </a:prstGeom>
          <a:noFill/>
          <a:ln w="9525">
            <a:noFill/>
            <a:miter lim="800000"/>
            <a:headEnd/>
            <a:tailEnd/>
          </a:ln>
        </p:spPr>
      </p:pic>
    </p:spTree>
    <p:extLst>
      <p:ext uri="{BB962C8B-B14F-4D97-AF65-F5344CB8AC3E}">
        <p14:creationId xmlns:p14="http://schemas.microsoft.com/office/powerpoint/2010/main" val="811625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228850" y="2686050"/>
            <a:ext cx="4400550" cy="188595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8195" name="Rectangle 2"/>
          <p:cNvSpPr>
            <a:spLocks noGrp="1" noChangeArrowheads="1"/>
          </p:cNvSpPr>
          <p:nvPr>
            <p:ph type="title"/>
          </p:nvPr>
        </p:nvSpPr>
        <p:spPr>
          <a:xfrm>
            <a:off x="1371600" y="342901"/>
            <a:ext cx="6629400" cy="383182"/>
          </a:xfrm>
        </p:spPr>
        <p:txBody>
          <a:bodyPr/>
          <a:lstStyle/>
          <a:p>
            <a:r>
              <a:rPr lang="en-US" sz="2100" dirty="0"/>
              <a:t>Quantity of heat</a:t>
            </a:r>
          </a:p>
        </p:txBody>
      </p:sp>
      <p:sp>
        <p:nvSpPr>
          <p:cNvPr id="8197" name="Rectangle 6"/>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6" name="TextBox 5"/>
          <p:cNvSpPr txBox="1"/>
          <p:nvPr/>
        </p:nvSpPr>
        <p:spPr>
          <a:xfrm>
            <a:off x="1314451" y="742951"/>
            <a:ext cx="6343650" cy="1015663"/>
          </a:xfrm>
          <a:prstGeom prst="rect">
            <a:avLst/>
          </a:prstGeom>
          <a:noFill/>
        </p:spPr>
        <p:txBody>
          <a:bodyPr wrap="square" rtlCol="0">
            <a:spAutoFit/>
          </a:bodyPr>
          <a:lstStyle/>
          <a:p>
            <a:pPr algn="l"/>
            <a:r>
              <a:rPr lang="en-US" sz="1500" b="1" dirty="0">
                <a:latin typeface="+mj-lt"/>
              </a:rPr>
              <a:t>Example 17.5: Feed a cold, starve a fever</a:t>
            </a:r>
          </a:p>
          <a:p>
            <a:pPr algn="l"/>
            <a:r>
              <a:rPr lang="en-US" sz="1500" dirty="0">
                <a:latin typeface="+mj-lt"/>
              </a:rPr>
              <a:t>During a bout with the </a:t>
            </a:r>
            <a:r>
              <a:rPr lang="en-US" sz="1500" dirty="0" err="1">
                <a:latin typeface="+mj-lt"/>
              </a:rPr>
              <a:t>ﬂu</a:t>
            </a:r>
            <a:r>
              <a:rPr lang="en-US" sz="1500" dirty="0">
                <a:latin typeface="+mj-lt"/>
              </a:rPr>
              <a:t> an 80-kg man ran a fever of 39.0°C instead of the normal body temperature of 37.0°C. Assuming that the human body is mostly water, how much heat is required to raise his temperature by that amount?</a:t>
            </a:r>
          </a:p>
        </p:txBody>
      </p:sp>
      <p:grpSp>
        <p:nvGrpSpPr>
          <p:cNvPr id="10" name="Group 9"/>
          <p:cNvGrpSpPr/>
          <p:nvPr/>
        </p:nvGrpSpPr>
        <p:grpSpPr>
          <a:xfrm>
            <a:off x="1869095" y="2057400"/>
            <a:ext cx="4669251" cy="2400300"/>
            <a:chOff x="968126" y="2362200"/>
            <a:chExt cx="6225668" cy="3200400"/>
          </a:xfrm>
        </p:grpSpPr>
        <p:pic>
          <p:nvPicPr>
            <p:cNvPr id="2"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00200" y="2362200"/>
              <a:ext cx="5593594" cy="3200400"/>
            </a:xfrm>
            <a:prstGeom prst="rect">
              <a:avLst/>
            </a:prstGeom>
            <a:noFill/>
            <a:ln w="9525">
              <a:noFill/>
              <a:miter lim="800000"/>
              <a:headEnd/>
              <a:tailEnd/>
            </a:ln>
          </p:spPr>
        </p:pic>
        <p:sp>
          <p:nvSpPr>
            <p:cNvPr id="9" name="TextBox 8"/>
            <p:cNvSpPr txBox="1"/>
            <p:nvPr/>
          </p:nvSpPr>
          <p:spPr>
            <a:xfrm>
              <a:off x="968126" y="2362200"/>
              <a:ext cx="1470275" cy="369332"/>
            </a:xfrm>
            <a:prstGeom prst="rect">
              <a:avLst/>
            </a:prstGeom>
            <a:solidFill>
              <a:schemeClr val="bg1"/>
            </a:solidFill>
          </p:spPr>
          <p:txBody>
            <a:bodyPr wrap="square" rtlCol="0">
              <a:spAutoFit/>
            </a:bodyPr>
            <a:lstStyle/>
            <a:p>
              <a:r>
                <a:rPr lang="en-US" sz="1200" b="1" dirty="0">
                  <a:solidFill>
                    <a:schemeClr val="accent5">
                      <a:lumMod val="50000"/>
                    </a:schemeClr>
                  </a:solidFill>
                  <a:latin typeface="+mj-lt"/>
                </a:rPr>
                <a:t>SOLUTION</a:t>
              </a:r>
            </a:p>
          </p:txBody>
        </p:sp>
      </p:grpSp>
    </p:spTree>
    <p:extLst>
      <p:ext uri="{BB962C8B-B14F-4D97-AF65-F5344CB8AC3E}">
        <p14:creationId xmlns:p14="http://schemas.microsoft.com/office/powerpoint/2010/main" val="3116185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000250" y="3200400"/>
            <a:ext cx="4857750" cy="91440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30722" name="Rectangle 2"/>
          <p:cNvSpPr>
            <a:spLocks noGrp="1" noChangeArrowheads="1"/>
          </p:cNvSpPr>
          <p:nvPr>
            <p:ph type="title"/>
          </p:nvPr>
        </p:nvSpPr>
        <p:spPr>
          <a:xfrm>
            <a:off x="1371600" y="342901"/>
            <a:ext cx="6629400" cy="383182"/>
          </a:xfrm>
        </p:spPr>
        <p:txBody>
          <a:bodyPr/>
          <a:lstStyle/>
          <a:p>
            <a:r>
              <a:rPr lang="en-US" sz="2100"/>
              <a:t>Quantity of heat</a:t>
            </a:r>
          </a:p>
        </p:txBody>
      </p:sp>
      <p:sp>
        <p:nvSpPr>
          <p:cNvPr id="5" name="TextBox 4"/>
          <p:cNvSpPr txBox="1"/>
          <p:nvPr/>
        </p:nvSpPr>
        <p:spPr>
          <a:xfrm>
            <a:off x="1314452" y="765677"/>
            <a:ext cx="5652557" cy="1477328"/>
          </a:xfrm>
          <a:prstGeom prst="rect">
            <a:avLst/>
          </a:prstGeom>
          <a:noFill/>
        </p:spPr>
        <p:txBody>
          <a:bodyPr wrap="square" rtlCol="0">
            <a:spAutoFit/>
          </a:bodyPr>
          <a:lstStyle/>
          <a:p>
            <a:pPr algn="l"/>
            <a:r>
              <a:rPr lang="en-US" sz="1500" b="1" dirty="0">
                <a:latin typeface="+mj-lt"/>
              </a:rPr>
              <a:t>Example 17.6: Overheating electronic</a:t>
            </a:r>
          </a:p>
          <a:p>
            <a:pPr algn="l"/>
            <a:r>
              <a:rPr lang="en-US" sz="1500" dirty="0">
                <a:latin typeface="+mj-lt"/>
              </a:rPr>
              <a:t>You are designing an electronic circuit element made of 23 mg of silicon. The electric current through it adds energy at the rate of 7.4 </a:t>
            </a:r>
            <a:r>
              <a:rPr lang="en-US" sz="1500" dirty="0" err="1">
                <a:latin typeface="+mj-lt"/>
              </a:rPr>
              <a:t>mW</a:t>
            </a:r>
            <a:r>
              <a:rPr lang="en-US" sz="1500" dirty="0">
                <a:latin typeface="+mj-lt"/>
              </a:rPr>
              <a:t> = 7.4*10</a:t>
            </a:r>
            <a:r>
              <a:rPr lang="en-US" sz="1500" baseline="30000" dirty="0">
                <a:latin typeface="+mj-lt"/>
              </a:rPr>
              <a:t>-3</a:t>
            </a:r>
            <a:r>
              <a:rPr lang="en-US" sz="1500" dirty="0">
                <a:latin typeface="+mj-lt"/>
              </a:rPr>
              <a:t>J/s. If your design doesn’t allow any heat transfer out of the element, at what rate does its temperature increase? The </a:t>
            </a:r>
            <a:r>
              <a:rPr lang="en-US" sz="1500" dirty="0" err="1">
                <a:latin typeface="+mj-lt"/>
              </a:rPr>
              <a:t>speciﬁc</a:t>
            </a:r>
            <a:r>
              <a:rPr lang="en-US" sz="1500" dirty="0">
                <a:latin typeface="+mj-lt"/>
              </a:rPr>
              <a:t> heat of silicon is 705 J kg</a:t>
            </a:r>
            <a:r>
              <a:rPr lang="en-US" sz="1500" baseline="30000" dirty="0">
                <a:latin typeface="+mj-lt"/>
              </a:rPr>
              <a:t>-1</a:t>
            </a:r>
            <a:r>
              <a:rPr lang="en-US" sz="1500" dirty="0">
                <a:latin typeface="+mj-lt"/>
              </a:rPr>
              <a:t> K</a:t>
            </a:r>
            <a:r>
              <a:rPr lang="en-US" sz="1500" baseline="30000" dirty="0">
                <a:latin typeface="+mj-lt"/>
              </a:rPr>
              <a:t>-1</a:t>
            </a:r>
            <a:r>
              <a:rPr lang="en-US" sz="1500" dirty="0">
                <a:latin typeface="+mj-lt"/>
              </a:rPr>
              <a:t>.</a:t>
            </a:r>
          </a:p>
        </p:txBody>
      </p:sp>
      <p:grpSp>
        <p:nvGrpSpPr>
          <p:cNvPr id="8" name="Group 7"/>
          <p:cNvGrpSpPr/>
          <p:nvPr/>
        </p:nvGrpSpPr>
        <p:grpSpPr>
          <a:xfrm>
            <a:off x="1657351" y="2286000"/>
            <a:ext cx="5114324" cy="1714500"/>
            <a:chOff x="685800" y="2667000"/>
            <a:chExt cx="6819098" cy="2286000"/>
          </a:xfrm>
        </p:grpSpPr>
        <p:pic>
          <p:nvPicPr>
            <p:cNvPr id="5324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19200" y="2667000"/>
              <a:ext cx="6285698" cy="2286000"/>
            </a:xfrm>
            <a:prstGeom prst="rect">
              <a:avLst/>
            </a:prstGeom>
            <a:noFill/>
            <a:ln w="9525">
              <a:noFill/>
              <a:miter lim="800000"/>
              <a:headEnd/>
              <a:tailEnd/>
            </a:ln>
          </p:spPr>
        </p:pic>
        <p:sp>
          <p:nvSpPr>
            <p:cNvPr id="7" name="TextBox 6"/>
            <p:cNvSpPr txBox="1"/>
            <p:nvPr/>
          </p:nvSpPr>
          <p:spPr>
            <a:xfrm>
              <a:off x="685800" y="2667000"/>
              <a:ext cx="1470275" cy="369332"/>
            </a:xfrm>
            <a:prstGeom prst="rect">
              <a:avLst/>
            </a:prstGeom>
            <a:solidFill>
              <a:schemeClr val="bg1"/>
            </a:solidFill>
          </p:spPr>
          <p:txBody>
            <a:bodyPr wrap="square" rtlCol="0">
              <a:spAutoFit/>
            </a:bodyPr>
            <a:lstStyle/>
            <a:p>
              <a:r>
                <a:rPr lang="en-US" sz="1200" b="1" dirty="0">
                  <a:solidFill>
                    <a:schemeClr val="accent5">
                      <a:lumMod val="50000"/>
                    </a:schemeClr>
                  </a:solidFill>
                  <a:latin typeface="+mj-lt"/>
                </a:rPr>
                <a:t>SOLUTION</a:t>
              </a:r>
            </a:p>
          </p:txBody>
        </p:sp>
      </p:grpSp>
    </p:spTree>
    <p:extLst>
      <p:ext uri="{BB962C8B-B14F-4D97-AF65-F5344CB8AC3E}">
        <p14:creationId xmlns:p14="http://schemas.microsoft.com/office/powerpoint/2010/main" val="2903630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4171950" y="4171950"/>
            <a:ext cx="3600450" cy="125730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10243" name="Rectangle 2"/>
          <p:cNvSpPr>
            <a:spLocks noGrp="1" noChangeArrowheads="1"/>
          </p:cNvSpPr>
          <p:nvPr>
            <p:ph type="title"/>
          </p:nvPr>
        </p:nvSpPr>
        <p:spPr>
          <a:xfrm>
            <a:off x="1371600" y="342901"/>
            <a:ext cx="6629400" cy="403957"/>
          </a:xfrm>
        </p:spPr>
        <p:txBody>
          <a:bodyPr/>
          <a:lstStyle/>
          <a:p>
            <a:r>
              <a:rPr lang="en-US"/>
              <a:t>Heat calculations</a:t>
            </a:r>
          </a:p>
        </p:txBody>
      </p:sp>
      <p:sp>
        <p:nvSpPr>
          <p:cNvPr id="10244" name="Text Box 3"/>
          <p:cNvSpPr txBox="1">
            <a:spLocks noChangeArrowheads="1"/>
          </p:cNvSpPr>
          <p:nvPr/>
        </p:nvSpPr>
        <p:spPr bwMode="auto">
          <a:xfrm>
            <a:off x="1371600" y="779071"/>
            <a:ext cx="6343650" cy="300565"/>
          </a:xfrm>
          <a:prstGeom prst="rect">
            <a:avLst/>
          </a:prstGeom>
          <a:noFill/>
          <a:ln w="34925">
            <a:noFill/>
            <a:miter lim="800000"/>
            <a:headEnd/>
            <a:tailEnd/>
          </a:ln>
        </p:spPr>
        <p:txBody>
          <a:bodyPr lIns="69056" tIns="34529" rIns="69056" bIns="34529">
            <a:spAutoFit/>
          </a:bodyPr>
          <a:lstStyle/>
          <a:p>
            <a:pPr marL="259550" indent="-217880" algn="l">
              <a:spcBef>
                <a:spcPct val="50000"/>
              </a:spcBef>
              <a:buClr>
                <a:srgbClr val="D33325"/>
              </a:buClr>
              <a:buFontTx/>
              <a:buChar char="•"/>
            </a:pPr>
            <a:r>
              <a:rPr lang="en-US" sz="1500" b="1" dirty="0">
                <a:latin typeface="Times New Roman" pitchFamily="18" charset="0"/>
              </a:rPr>
              <a:t>Example 17.7: A temperature change with no phase change</a:t>
            </a:r>
          </a:p>
        </p:txBody>
      </p:sp>
      <p:sp>
        <p:nvSpPr>
          <p:cNvPr id="10246" name="Rectangle 6"/>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7" name="TextBox 6"/>
          <p:cNvSpPr txBox="1"/>
          <p:nvPr/>
        </p:nvSpPr>
        <p:spPr>
          <a:xfrm>
            <a:off x="1485900" y="1121971"/>
            <a:ext cx="5886450" cy="1015663"/>
          </a:xfrm>
          <a:prstGeom prst="rect">
            <a:avLst/>
          </a:prstGeom>
          <a:noFill/>
        </p:spPr>
        <p:txBody>
          <a:bodyPr wrap="square" rtlCol="0">
            <a:spAutoFit/>
          </a:bodyPr>
          <a:lstStyle/>
          <a:p>
            <a:pPr algn="l"/>
            <a:r>
              <a:rPr lang="en-US" sz="1500" dirty="0">
                <a:latin typeface="+mj-lt"/>
              </a:rPr>
              <a:t>A camper pours 0.300 kg of coffee, initially in a pot at 70</a:t>
            </a:r>
            <a:r>
              <a:rPr lang="en-US" sz="1500" baseline="30000" dirty="0">
                <a:latin typeface="+mj-lt"/>
              </a:rPr>
              <a:t>o</a:t>
            </a:r>
            <a:r>
              <a:rPr lang="en-US" sz="1500" dirty="0">
                <a:latin typeface="+mj-lt"/>
              </a:rPr>
              <a:t>C into a 0.120-kg aluminum cup initially at 20</a:t>
            </a:r>
            <a:r>
              <a:rPr lang="en-US" sz="1500" baseline="30000" dirty="0"/>
              <a:t>o</a:t>
            </a:r>
            <a:r>
              <a:rPr lang="en-US" sz="1500" dirty="0"/>
              <a:t>C</a:t>
            </a:r>
            <a:r>
              <a:rPr lang="en-US" sz="1500" dirty="0">
                <a:latin typeface="+mj-lt"/>
              </a:rPr>
              <a:t>. What is the equilibrium temperature? Assume that coffee has the same </a:t>
            </a:r>
            <a:r>
              <a:rPr lang="en-US" sz="1500" dirty="0" err="1">
                <a:latin typeface="+mj-lt"/>
              </a:rPr>
              <a:t>speciﬁc</a:t>
            </a:r>
            <a:r>
              <a:rPr lang="en-US" sz="1500" dirty="0">
                <a:latin typeface="+mj-lt"/>
              </a:rPr>
              <a:t> heat as water and that no heat is exchanged with the surroundings.</a:t>
            </a:r>
          </a:p>
        </p:txBody>
      </p:sp>
      <p:grpSp>
        <p:nvGrpSpPr>
          <p:cNvPr id="13" name="Group 12"/>
          <p:cNvGrpSpPr/>
          <p:nvPr/>
        </p:nvGrpSpPr>
        <p:grpSpPr>
          <a:xfrm>
            <a:off x="1257301" y="2057400"/>
            <a:ext cx="4566302" cy="2171700"/>
            <a:chOff x="838200" y="2514600"/>
            <a:chExt cx="6088403" cy="2895600"/>
          </a:xfrm>
        </p:grpSpPr>
        <p:grpSp>
          <p:nvGrpSpPr>
            <p:cNvPr id="11" name="Group 10"/>
            <p:cNvGrpSpPr/>
            <p:nvPr/>
          </p:nvGrpSpPr>
          <p:grpSpPr>
            <a:xfrm>
              <a:off x="1524000" y="2514600"/>
              <a:ext cx="5402603" cy="2895600"/>
              <a:chOff x="685800" y="2895600"/>
              <a:chExt cx="3178175" cy="1703387"/>
            </a:xfrm>
          </p:grpSpPr>
          <p:pic>
            <p:nvPicPr>
              <p:cNvPr id="2"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5800" y="2895600"/>
                <a:ext cx="3108325" cy="620713"/>
              </a:xfrm>
              <a:prstGeom prst="rect">
                <a:avLst/>
              </a:prstGeom>
              <a:noFill/>
              <a:ln w="9525">
                <a:noFill/>
                <a:miter lim="800000"/>
                <a:headEnd/>
                <a:tailEnd/>
              </a:ln>
            </p:spPr>
          </p:pic>
          <p:pic>
            <p:nvPicPr>
              <p:cNvPr id="4"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85800" y="3505200"/>
                <a:ext cx="3178175" cy="1093787"/>
              </a:xfrm>
              <a:prstGeom prst="rect">
                <a:avLst/>
              </a:prstGeom>
              <a:noFill/>
              <a:ln w="9525">
                <a:noFill/>
                <a:miter lim="800000"/>
                <a:headEnd/>
                <a:tailEnd/>
              </a:ln>
            </p:spPr>
          </p:pic>
        </p:grpSp>
        <p:sp>
          <p:nvSpPr>
            <p:cNvPr id="12" name="TextBox 11"/>
            <p:cNvSpPr txBox="1"/>
            <p:nvPr/>
          </p:nvSpPr>
          <p:spPr>
            <a:xfrm>
              <a:off x="838200" y="2514600"/>
              <a:ext cx="1470273" cy="369332"/>
            </a:xfrm>
            <a:prstGeom prst="rect">
              <a:avLst/>
            </a:prstGeom>
            <a:solidFill>
              <a:schemeClr val="bg1"/>
            </a:solidFill>
          </p:spPr>
          <p:txBody>
            <a:bodyPr wrap="square" rtlCol="0">
              <a:spAutoFit/>
            </a:bodyPr>
            <a:lstStyle/>
            <a:p>
              <a:r>
                <a:rPr lang="en-US" sz="1200" b="1" dirty="0">
                  <a:solidFill>
                    <a:schemeClr val="accent5">
                      <a:lumMod val="50000"/>
                    </a:schemeClr>
                  </a:solidFill>
                  <a:latin typeface="+mj-lt"/>
                </a:rPr>
                <a:t>SOLUTION</a:t>
              </a:r>
            </a:p>
          </p:txBody>
        </p:sp>
      </p:grpSp>
      <p:pic>
        <p:nvPicPr>
          <p:cNvPr id="5"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286251" y="4229100"/>
            <a:ext cx="3418157" cy="1085850"/>
          </a:xfrm>
          <a:prstGeom prst="rect">
            <a:avLst/>
          </a:prstGeom>
          <a:noFill/>
          <a:ln w="9525">
            <a:noFill/>
            <a:miter lim="800000"/>
            <a:headEnd/>
            <a:tailEnd/>
          </a:ln>
        </p:spPr>
      </p:pic>
    </p:spTree>
    <p:extLst>
      <p:ext uri="{BB962C8B-B14F-4D97-AF65-F5344CB8AC3E}">
        <p14:creationId xmlns:p14="http://schemas.microsoft.com/office/powerpoint/2010/main" val="940304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943100" y="4400550"/>
            <a:ext cx="5029200" cy="97155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11268" name="Rectangle 2"/>
          <p:cNvSpPr>
            <a:spLocks noGrp="1" noChangeArrowheads="1"/>
          </p:cNvSpPr>
          <p:nvPr>
            <p:ph type="title"/>
          </p:nvPr>
        </p:nvSpPr>
        <p:spPr>
          <a:xfrm>
            <a:off x="1371600" y="342901"/>
            <a:ext cx="6629400" cy="403957"/>
          </a:xfrm>
        </p:spPr>
        <p:txBody>
          <a:bodyPr/>
          <a:lstStyle/>
          <a:p>
            <a:r>
              <a:rPr lang="en-US"/>
              <a:t>Heat calculations</a:t>
            </a:r>
          </a:p>
        </p:txBody>
      </p:sp>
      <p:sp>
        <p:nvSpPr>
          <p:cNvPr id="11271" name="Rectangle 6"/>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8" name="TextBox 7"/>
          <p:cNvSpPr txBox="1"/>
          <p:nvPr/>
        </p:nvSpPr>
        <p:spPr>
          <a:xfrm>
            <a:off x="1485900" y="742951"/>
            <a:ext cx="5943600" cy="1015663"/>
          </a:xfrm>
          <a:prstGeom prst="rect">
            <a:avLst/>
          </a:prstGeom>
          <a:noFill/>
        </p:spPr>
        <p:txBody>
          <a:bodyPr wrap="square" rtlCol="0">
            <a:spAutoFit/>
          </a:bodyPr>
          <a:lstStyle/>
          <a:p>
            <a:pPr algn="l"/>
            <a:r>
              <a:rPr lang="en-US" sz="1500" b="1" dirty="0">
                <a:latin typeface="+mj-lt"/>
              </a:rPr>
              <a:t>Example 17.8: Changes in both temperature and phase</a:t>
            </a:r>
          </a:p>
          <a:p>
            <a:pPr algn="l"/>
            <a:r>
              <a:rPr lang="en-US" sz="1500" dirty="0">
                <a:latin typeface="+mj-lt"/>
              </a:rPr>
              <a:t>A glass contains 0.25 kg of Omni-Cola (mostly water) initially at 25°C. How much ice, initially at -20°C must you add to obtain a </a:t>
            </a:r>
            <a:r>
              <a:rPr lang="en-US" sz="1500" dirty="0" err="1">
                <a:latin typeface="+mj-lt"/>
              </a:rPr>
              <a:t>ﬁnal</a:t>
            </a:r>
            <a:r>
              <a:rPr lang="en-US" sz="1500" dirty="0">
                <a:latin typeface="+mj-lt"/>
              </a:rPr>
              <a:t> temperature of 0°C with all the ice melted? Neglect the heat capacity of the glass.</a:t>
            </a:r>
          </a:p>
        </p:txBody>
      </p:sp>
      <p:grpSp>
        <p:nvGrpSpPr>
          <p:cNvPr id="11" name="Group 10"/>
          <p:cNvGrpSpPr/>
          <p:nvPr/>
        </p:nvGrpSpPr>
        <p:grpSpPr>
          <a:xfrm>
            <a:off x="1983394" y="1771650"/>
            <a:ext cx="4699532" cy="2571750"/>
            <a:chOff x="1120526" y="1981200"/>
            <a:chExt cx="6266042" cy="3429000"/>
          </a:xfrm>
        </p:grpSpPr>
        <p:pic>
          <p:nvPicPr>
            <p:cNvPr id="2" name="Picture 4"/>
            <p:cNvPicPr>
              <a:picLocks noChangeAspect="1" noChangeArrowheads="1"/>
            </p:cNvPicPr>
            <p:nvPr/>
          </p:nvPicPr>
          <p:blipFill>
            <a:blip r:embed="rId3" cstate="print"/>
            <a:srcRect/>
            <a:stretch>
              <a:fillRect/>
            </a:stretch>
          </p:blipFill>
          <p:spPr bwMode="auto">
            <a:xfrm>
              <a:off x="1676400" y="1981200"/>
              <a:ext cx="5710168" cy="3429000"/>
            </a:xfrm>
            <a:prstGeom prst="rect">
              <a:avLst/>
            </a:prstGeom>
            <a:noFill/>
            <a:ln w="9525">
              <a:noFill/>
              <a:miter lim="800000"/>
              <a:headEnd/>
              <a:tailEnd/>
            </a:ln>
          </p:spPr>
        </p:pic>
        <p:sp>
          <p:nvSpPr>
            <p:cNvPr id="10" name="TextBox 9"/>
            <p:cNvSpPr txBox="1"/>
            <p:nvPr/>
          </p:nvSpPr>
          <p:spPr>
            <a:xfrm>
              <a:off x="1120526" y="1981200"/>
              <a:ext cx="1470275" cy="369332"/>
            </a:xfrm>
            <a:prstGeom prst="rect">
              <a:avLst/>
            </a:prstGeom>
            <a:solidFill>
              <a:schemeClr val="bg1"/>
            </a:solidFill>
          </p:spPr>
          <p:txBody>
            <a:bodyPr wrap="square" rtlCol="0">
              <a:spAutoFit/>
            </a:bodyPr>
            <a:lstStyle/>
            <a:p>
              <a:r>
                <a:rPr lang="en-US" sz="1200" b="1" dirty="0">
                  <a:solidFill>
                    <a:schemeClr val="accent5">
                      <a:lumMod val="50000"/>
                    </a:schemeClr>
                  </a:solidFill>
                  <a:latin typeface="+mj-lt"/>
                </a:rPr>
                <a:t>SOLUTION</a:t>
              </a:r>
            </a:p>
          </p:txBody>
        </p:sp>
      </p:grpSp>
      <p:pic>
        <p:nvPicPr>
          <p:cNvPr id="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14551" y="4514850"/>
            <a:ext cx="4531328" cy="628650"/>
          </a:xfrm>
          <a:prstGeom prst="rect">
            <a:avLst/>
          </a:prstGeom>
          <a:noFill/>
          <a:ln w="9525">
            <a:noFill/>
            <a:miter lim="800000"/>
            <a:headEnd/>
            <a:tailEnd/>
          </a:ln>
        </p:spPr>
      </p:pic>
    </p:spTree>
    <p:extLst>
      <p:ext uri="{BB962C8B-B14F-4D97-AF65-F5344CB8AC3E}">
        <p14:creationId xmlns:p14="http://schemas.microsoft.com/office/powerpoint/2010/main" val="4267934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1371600" y="342901"/>
            <a:ext cx="6629400" cy="403957"/>
          </a:xfrm>
        </p:spPr>
        <p:txBody>
          <a:bodyPr/>
          <a:lstStyle/>
          <a:p>
            <a:r>
              <a:rPr lang="en-US"/>
              <a:t>Heat calculations</a:t>
            </a:r>
          </a:p>
        </p:txBody>
      </p:sp>
      <p:sp>
        <p:nvSpPr>
          <p:cNvPr id="9" name="TextBox 8"/>
          <p:cNvSpPr txBox="1"/>
          <p:nvPr/>
        </p:nvSpPr>
        <p:spPr>
          <a:xfrm>
            <a:off x="1428750" y="742952"/>
            <a:ext cx="6057900" cy="1477328"/>
          </a:xfrm>
          <a:prstGeom prst="rect">
            <a:avLst/>
          </a:prstGeom>
          <a:noFill/>
        </p:spPr>
        <p:txBody>
          <a:bodyPr wrap="square" rtlCol="0">
            <a:spAutoFit/>
          </a:bodyPr>
          <a:lstStyle/>
          <a:p>
            <a:pPr algn="l"/>
            <a:r>
              <a:rPr lang="en-US" sz="1500" b="1" dirty="0">
                <a:latin typeface="+mj-lt"/>
              </a:rPr>
              <a:t>Example 17.9: What’s cooking?</a:t>
            </a:r>
          </a:p>
          <a:p>
            <a:pPr algn="l"/>
            <a:r>
              <a:rPr lang="en-US" sz="1500" dirty="0">
                <a:latin typeface="+mj-lt"/>
              </a:rPr>
              <a:t>A hot copper pot of mass 2.0 kg (including its copper lid) is at a temperature of 150°C. You pour 0.10 kg of cool water at 25°C into the pot, then quickly replace the lid so no steam can escape. Find the </a:t>
            </a:r>
            <a:r>
              <a:rPr lang="en-US" sz="1500" dirty="0" err="1">
                <a:latin typeface="+mj-lt"/>
              </a:rPr>
              <a:t>ﬁnal</a:t>
            </a:r>
            <a:r>
              <a:rPr lang="en-US" sz="1500" dirty="0">
                <a:latin typeface="+mj-lt"/>
              </a:rPr>
              <a:t> temperature of the pot and its contents, and determine the phase of the water (liquid, gas, or a mixture). Assume that no heat is lost to the surroundings.</a:t>
            </a:r>
          </a:p>
        </p:txBody>
      </p:sp>
      <p:grpSp>
        <p:nvGrpSpPr>
          <p:cNvPr id="12" name="Group 11"/>
          <p:cNvGrpSpPr/>
          <p:nvPr/>
        </p:nvGrpSpPr>
        <p:grpSpPr>
          <a:xfrm>
            <a:off x="1869094" y="2236119"/>
            <a:ext cx="4646006" cy="2907382"/>
            <a:chOff x="968126" y="2667000"/>
            <a:chExt cx="6194674" cy="3876509"/>
          </a:xfrm>
        </p:grpSpPr>
        <p:pic>
          <p:nvPicPr>
            <p:cNvPr id="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0" y="2743200"/>
              <a:ext cx="5638800" cy="3800309"/>
            </a:xfrm>
            <a:prstGeom prst="rect">
              <a:avLst/>
            </a:prstGeom>
            <a:noFill/>
            <a:ln w="9525">
              <a:noFill/>
              <a:miter lim="800000"/>
              <a:headEnd/>
              <a:tailEnd/>
            </a:ln>
          </p:spPr>
        </p:pic>
        <p:sp>
          <p:nvSpPr>
            <p:cNvPr id="11" name="TextBox 10"/>
            <p:cNvSpPr txBox="1"/>
            <p:nvPr/>
          </p:nvSpPr>
          <p:spPr>
            <a:xfrm>
              <a:off x="968126" y="2667000"/>
              <a:ext cx="1470275" cy="369332"/>
            </a:xfrm>
            <a:prstGeom prst="rect">
              <a:avLst/>
            </a:prstGeom>
            <a:solidFill>
              <a:schemeClr val="bg1"/>
            </a:solidFill>
          </p:spPr>
          <p:txBody>
            <a:bodyPr wrap="square" rtlCol="0">
              <a:spAutoFit/>
            </a:bodyPr>
            <a:lstStyle/>
            <a:p>
              <a:r>
                <a:rPr lang="en-US" sz="1200" b="1" dirty="0">
                  <a:solidFill>
                    <a:schemeClr val="accent5">
                      <a:lumMod val="50000"/>
                    </a:schemeClr>
                  </a:solidFill>
                  <a:latin typeface="+mj-lt"/>
                </a:rPr>
                <a:t>SOLUTION</a:t>
              </a:r>
            </a:p>
          </p:txBody>
        </p:sp>
      </p:grpSp>
    </p:spTree>
    <p:extLst>
      <p:ext uri="{BB962C8B-B14F-4D97-AF65-F5344CB8AC3E}">
        <p14:creationId xmlns:p14="http://schemas.microsoft.com/office/powerpoint/2010/main" val="4056814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171700" y="4114800"/>
            <a:ext cx="4400550" cy="120015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12292" name="Rectangle 2"/>
          <p:cNvSpPr>
            <a:spLocks noGrp="1" noChangeArrowheads="1"/>
          </p:cNvSpPr>
          <p:nvPr>
            <p:ph type="title"/>
          </p:nvPr>
        </p:nvSpPr>
        <p:spPr>
          <a:xfrm>
            <a:off x="1371600" y="342901"/>
            <a:ext cx="6629400" cy="403957"/>
          </a:xfrm>
        </p:spPr>
        <p:txBody>
          <a:bodyPr/>
          <a:lstStyle/>
          <a:p>
            <a:r>
              <a:rPr lang="en-US"/>
              <a:t>Heat calculations</a:t>
            </a:r>
          </a:p>
        </p:txBody>
      </p:sp>
      <p:sp>
        <p:nvSpPr>
          <p:cNvPr id="9" name="TextBox 8"/>
          <p:cNvSpPr txBox="1"/>
          <p:nvPr/>
        </p:nvSpPr>
        <p:spPr>
          <a:xfrm>
            <a:off x="1428750" y="742950"/>
            <a:ext cx="6057900" cy="323165"/>
          </a:xfrm>
          <a:prstGeom prst="rect">
            <a:avLst/>
          </a:prstGeom>
          <a:noFill/>
        </p:spPr>
        <p:txBody>
          <a:bodyPr wrap="square" rtlCol="0">
            <a:spAutoFit/>
          </a:bodyPr>
          <a:lstStyle/>
          <a:p>
            <a:pPr algn="l"/>
            <a:r>
              <a:rPr lang="en-US" sz="1500" b="1" dirty="0">
                <a:latin typeface="+mj-lt"/>
              </a:rPr>
              <a:t>Example 17.9: What’s cooking?</a:t>
            </a:r>
          </a:p>
        </p:txBody>
      </p:sp>
      <p:grpSp>
        <p:nvGrpSpPr>
          <p:cNvPr id="12" name="Group 11"/>
          <p:cNvGrpSpPr/>
          <p:nvPr/>
        </p:nvGrpSpPr>
        <p:grpSpPr>
          <a:xfrm>
            <a:off x="2228850" y="1085851"/>
            <a:ext cx="4400550" cy="2950790"/>
            <a:chOff x="1371600" y="1295400"/>
            <a:chExt cx="5105400" cy="3423428"/>
          </a:xfrm>
        </p:grpSpPr>
        <p:pic>
          <p:nvPicPr>
            <p:cNvPr id="82946" name="Picture 2"/>
            <p:cNvPicPr>
              <a:picLocks noChangeAspect="1" noChangeArrowheads="1"/>
            </p:cNvPicPr>
            <p:nvPr/>
          </p:nvPicPr>
          <p:blipFill>
            <a:blip r:embed="rId3" cstate="print"/>
            <a:srcRect/>
            <a:stretch>
              <a:fillRect/>
            </a:stretch>
          </p:blipFill>
          <p:spPr bwMode="auto">
            <a:xfrm>
              <a:off x="1379994" y="1295400"/>
              <a:ext cx="5097006" cy="2457439"/>
            </a:xfrm>
            <a:prstGeom prst="rect">
              <a:avLst/>
            </a:prstGeom>
            <a:noFill/>
            <a:ln w="9525">
              <a:noFill/>
              <a:miter lim="800000"/>
              <a:headEnd/>
              <a:tailEnd/>
            </a:ln>
          </p:spPr>
        </p:pic>
        <p:pic>
          <p:nvPicPr>
            <p:cNvPr id="82947" name="Picture 3"/>
            <p:cNvPicPr>
              <a:picLocks noChangeAspect="1" noChangeArrowheads="1"/>
            </p:cNvPicPr>
            <p:nvPr/>
          </p:nvPicPr>
          <p:blipFill>
            <a:blip r:embed="rId4" cstate="print"/>
            <a:srcRect/>
            <a:stretch>
              <a:fillRect/>
            </a:stretch>
          </p:blipFill>
          <p:spPr bwMode="auto">
            <a:xfrm>
              <a:off x="1371600" y="3733800"/>
              <a:ext cx="4986702" cy="985028"/>
            </a:xfrm>
            <a:prstGeom prst="rect">
              <a:avLst/>
            </a:prstGeom>
            <a:noFill/>
            <a:ln w="9525">
              <a:noFill/>
              <a:miter lim="800000"/>
              <a:headEnd/>
              <a:tailEnd/>
            </a:ln>
          </p:spPr>
        </p:pic>
      </p:grpSp>
      <p:pic>
        <p:nvPicPr>
          <p:cNvPr id="82948"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228851" y="4171951"/>
            <a:ext cx="4286251" cy="1013115"/>
          </a:xfrm>
          <a:prstGeom prst="rect">
            <a:avLst/>
          </a:prstGeom>
          <a:noFill/>
          <a:ln w="9525">
            <a:noFill/>
            <a:miter lim="800000"/>
            <a:headEnd/>
            <a:tailEnd/>
          </a:ln>
        </p:spPr>
      </p:pic>
    </p:spTree>
    <p:extLst>
      <p:ext uri="{BB962C8B-B14F-4D97-AF65-F5344CB8AC3E}">
        <p14:creationId xmlns:p14="http://schemas.microsoft.com/office/powerpoint/2010/main" val="3012532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3314700" y="4457700"/>
            <a:ext cx="4400550" cy="85725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7" name="TextBox 6"/>
          <p:cNvSpPr txBox="1"/>
          <p:nvPr/>
        </p:nvSpPr>
        <p:spPr>
          <a:xfrm>
            <a:off x="1257300" y="628651"/>
            <a:ext cx="6629400" cy="1015663"/>
          </a:xfrm>
          <a:prstGeom prst="rect">
            <a:avLst/>
          </a:prstGeom>
          <a:noFill/>
        </p:spPr>
        <p:txBody>
          <a:bodyPr wrap="square" rtlCol="0">
            <a:spAutoFit/>
          </a:bodyPr>
          <a:lstStyle/>
          <a:p>
            <a:pPr algn="l"/>
            <a:r>
              <a:rPr lang="en-US" sz="1500" b="1" dirty="0">
                <a:latin typeface="+mj-lt"/>
              </a:rPr>
              <a:t>Example 17.10: combustion, temperature change, and phase change</a:t>
            </a:r>
          </a:p>
          <a:p>
            <a:pPr algn="l"/>
            <a:r>
              <a:rPr lang="en-US" sz="1500" dirty="0">
                <a:latin typeface="+mj-lt"/>
              </a:rPr>
              <a:t>In a particular camp stove, only 30% of the energy released in burning gasoline goes to heating the water in a pot on the stove. How much gasoline must we burn to heat 1.00 L (1.00 kg) of water from 20°C to 100°C and boil away 0.25 kg of it?</a:t>
            </a:r>
          </a:p>
        </p:txBody>
      </p:sp>
      <p:sp>
        <p:nvSpPr>
          <p:cNvPr id="13316" name="Rectangle 2"/>
          <p:cNvSpPr>
            <a:spLocks noGrp="1" noChangeArrowheads="1"/>
          </p:cNvSpPr>
          <p:nvPr>
            <p:ph type="title"/>
          </p:nvPr>
        </p:nvSpPr>
        <p:spPr>
          <a:xfrm>
            <a:off x="1371600" y="342901"/>
            <a:ext cx="6629400" cy="403957"/>
          </a:xfrm>
        </p:spPr>
        <p:txBody>
          <a:bodyPr/>
          <a:lstStyle/>
          <a:p>
            <a:r>
              <a:rPr lang="en-US"/>
              <a:t>Heat calculations</a:t>
            </a:r>
          </a:p>
        </p:txBody>
      </p:sp>
      <p:grpSp>
        <p:nvGrpSpPr>
          <p:cNvPr id="12" name="Group 11"/>
          <p:cNvGrpSpPr/>
          <p:nvPr/>
        </p:nvGrpSpPr>
        <p:grpSpPr>
          <a:xfrm>
            <a:off x="1143000" y="1543050"/>
            <a:ext cx="4800600" cy="2905206"/>
            <a:chOff x="838200" y="2286000"/>
            <a:chExt cx="6400800" cy="3873608"/>
          </a:xfrm>
        </p:grpSpPr>
        <p:grpSp>
          <p:nvGrpSpPr>
            <p:cNvPr id="10" name="Group 9"/>
            <p:cNvGrpSpPr/>
            <p:nvPr/>
          </p:nvGrpSpPr>
          <p:grpSpPr>
            <a:xfrm>
              <a:off x="1371600" y="2362200"/>
              <a:ext cx="5867400" cy="3797408"/>
              <a:chOff x="2963863" y="3086100"/>
              <a:chExt cx="3208337" cy="2076450"/>
            </a:xfrm>
          </p:grpSpPr>
          <p:pic>
            <p:nvPicPr>
              <p:cNvPr id="2" name="Picture 4"/>
              <p:cNvPicPr>
                <a:picLocks noChangeAspect="1" noChangeArrowheads="1"/>
              </p:cNvPicPr>
              <p:nvPr/>
            </p:nvPicPr>
            <p:blipFill>
              <a:blip r:embed="rId3" cstate="print"/>
              <a:srcRect/>
              <a:stretch>
                <a:fillRect/>
              </a:stretch>
            </p:blipFill>
            <p:spPr bwMode="auto">
              <a:xfrm>
                <a:off x="3017838" y="3086100"/>
                <a:ext cx="3108325" cy="685800"/>
              </a:xfrm>
              <a:prstGeom prst="rect">
                <a:avLst/>
              </a:prstGeom>
              <a:noFill/>
              <a:ln w="9525">
                <a:noFill/>
                <a:miter lim="800000"/>
                <a:headEnd/>
                <a:tailEnd/>
              </a:ln>
            </p:spPr>
          </p:pic>
          <p:pic>
            <p:nvPicPr>
              <p:cNvPr id="3" name="Picture 5"/>
              <p:cNvPicPr>
                <a:picLocks noChangeAspect="1" noChangeArrowheads="1"/>
              </p:cNvPicPr>
              <p:nvPr/>
            </p:nvPicPr>
            <p:blipFill>
              <a:blip r:embed="rId4" cstate="print"/>
              <a:srcRect/>
              <a:stretch>
                <a:fillRect/>
              </a:stretch>
            </p:blipFill>
            <p:spPr bwMode="auto">
              <a:xfrm>
                <a:off x="2963863" y="3810000"/>
                <a:ext cx="3208337" cy="1352550"/>
              </a:xfrm>
              <a:prstGeom prst="rect">
                <a:avLst/>
              </a:prstGeom>
              <a:noFill/>
              <a:ln w="9525">
                <a:noFill/>
                <a:miter lim="800000"/>
                <a:headEnd/>
                <a:tailEnd/>
              </a:ln>
            </p:spPr>
          </p:pic>
        </p:grpSp>
        <p:sp>
          <p:nvSpPr>
            <p:cNvPr id="11" name="TextBox 10"/>
            <p:cNvSpPr txBox="1"/>
            <p:nvPr/>
          </p:nvSpPr>
          <p:spPr>
            <a:xfrm>
              <a:off x="838200" y="2286000"/>
              <a:ext cx="1470275" cy="369332"/>
            </a:xfrm>
            <a:prstGeom prst="rect">
              <a:avLst/>
            </a:prstGeom>
            <a:solidFill>
              <a:schemeClr val="bg1"/>
            </a:solidFill>
          </p:spPr>
          <p:txBody>
            <a:bodyPr wrap="square" rtlCol="0">
              <a:spAutoFit/>
            </a:bodyPr>
            <a:lstStyle/>
            <a:p>
              <a:r>
                <a:rPr lang="en-US" sz="1200" b="1" dirty="0">
                  <a:solidFill>
                    <a:schemeClr val="accent5">
                      <a:lumMod val="50000"/>
                    </a:schemeClr>
                  </a:solidFill>
                  <a:latin typeface="+mj-lt"/>
                </a:rPr>
                <a:t>SOLUTION</a:t>
              </a:r>
            </a:p>
          </p:txBody>
        </p:sp>
      </p:grpSp>
      <p:pic>
        <p:nvPicPr>
          <p:cNvPr id="4"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429000" y="4457702"/>
            <a:ext cx="4229100" cy="815117"/>
          </a:xfrm>
          <a:prstGeom prst="rect">
            <a:avLst/>
          </a:prstGeom>
          <a:noFill/>
          <a:ln w="9525">
            <a:noFill/>
            <a:miter lim="800000"/>
            <a:headEnd/>
            <a:tailEnd/>
          </a:ln>
        </p:spPr>
      </p:pic>
    </p:spTree>
    <p:extLst>
      <p:ext uri="{BB962C8B-B14F-4D97-AF65-F5344CB8AC3E}">
        <p14:creationId xmlns:p14="http://schemas.microsoft.com/office/powerpoint/2010/main" val="3619561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485900" y="4457700"/>
            <a:ext cx="4400550" cy="51435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14340" name="Rectangle 2"/>
          <p:cNvSpPr>
            <a:spLocks noGrp="1" noChangeArrowheads="1"/>
          </p:cNvSpPr>
          <p:nvPr>
            <p:ph type="title"/>
          </p:nvPr>
        </p:nvSpPr>
        <p:spPr>
          <a:xfrm>
            <a:off x="1371600" y="342901"/>
            <a:ext cx="6629400" cy="403957"/>
          </a:xfrm>
        </p:spPr>
        <p:txBody>
          <a:bodyPr/>
          <a:lstStyle/>
          <a:p>
            <a:r>
              <a:rPr lang="en-US" dirty="0"/>
              <a:t>Example 17.11: Conduction into a picnic cooler</a:t>
            </a:r>
          </a:p>
        </p:txBody>
      </p:sp>
      <p:sp>
        <p:nvSpPr>
          <p:cNvPr id="14344" name="Rectangle 10"/>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11" name="TextBox 10"/>
          <p:cNvSpPr txBox="1"/>
          <p:nvPr/>
        </p:nvSpPr>
        <p:spPr>
          <a:xfrm>
            <a:off x="1371600" y="628650"/>
            <a:ext cx="6343650" cy="1015663"/>
          </a:xfrm>
          <a:prstGeom prst="rect">
            <a:avLst/>
          </a:prstGeom>
          <a:noFill/>
        </p:spPr>
        <p:txBody>
          <a:bodyPr wrap="square" rtlCol="0">
            <a:spAutoFit/>
          </a:bodyPr>
          <a:lstStyle/>
          <a:p>
            <a:pPr algn="l"/>
            <a:r>
              <a:rPr lang="en-US" sz="1500" dirty="0">
                <a:latin typeface="+mj-lt"/>
              </a:rPr>
              <a:t>A Styrofoam cooler in the figure has total wall area (including the lid) of 0.80 m</a:t>
            </a:r>
            <a:r>
              <a:rPr lang="en-US" sz="1500" baseline="30000" dirty="0">
                <a:latin typeface="+mj-lt"/>
              </a:rPr>
              <a:t>2</a:t>
            </a:r>
            <a:r>
              <a:rPr lang="en-US" sz="1500" dirty="0">
                <a:latin typeface="+mj-lt"/>
              </a:rPr>
              <a:t> and wall thickness 2.0 cm. It is </a:t>
            </a:r>
            <a:r>
              <a:rPr lang="en-US" sz="1500" dirty="0" err="1">
                <a:latin typeface="+mj-lt"/>
              </a:rPr>
              <a:t>ﬁlled</a:t>
            </a:r>
            <a:r>
              <a:rPr lang="en-US" sz="1500" dirty="0">
                <a:latin typeface="+mj-lt"/>
              </a:rPr>
              <a:t> with ice, water, and cans of Omni-Cola, all at 0°C.What is the rate of heat </a:t>
            </a:r>
            <a:r>
              <a:rPr lang="en-US" sz="1500" dirty="0" err="1">
                <a:latin typeface="+mj-lt"/>
              </a:rPr>
              <a:t>ﬂow</a:t>
            </a:r>
            <a:r>
              <a:rPr lang="en-US" sz="1500" dirty="0">
                <a:latin typeface="+mj-lt"/>
              </a:rPr>
              <a:t> into the cooler if the temperature of the outside wall is 30°C? How much ice melts in 3 hours?</a:t>
            </a:r>
          </a:p>
        </p:txBody>
      </p:sp>
      <p:grpSp>
        <p:nvGrpSpPr>
          <p:cNvPr id="16" name="Group 15"/>
          <p:cNvGrpSpPr/>
          <p:nvPr/>
        </p:nvGrpSpPr>
        <p:grpSpPr>
          <a:xfrm>
            <a:off x="1258738" y="1600201"/>
            <a:ext cx="4627713" cy="2790813"/>
            <a:chOff x="0" y="2328446"/>
            <a:chExt cx="6170284" cy="3721084"/>
          </a:xfrm>
        </p:grpSpPr>
        <p:grpSp>
          <p:nvGrpSpPr>
            <p:cNvPr id="14" name="Group 13"/>
            <p:cNvGrpSpPr/>
            <p:nvPr/>
          </p:nvGrpSpPr>
          <p:grpSpPr>
            <a:xfrm>
              <a:off x="533400" y="2376055"/>
              <a:ext cx="5636884" cy="3673475"/>
              <a:chOff x="3017838" y="2867025"/>
              <a:chExt cx="3108325" cy="2025650"/>
            </a:xfrm>
          </p:grpSpPr>
          <p:pic>
            <p:nvPicPr>
              <p:cNvPr id="2" name="Picture 4"/>
              <p:cNvPicPr>
                <a:picLocks noChangeAspect="1" noChangeArrowheads="1"/>
              </p:cNvPicPr>
              <p:nvPr/>
            </p:nvPicPr>
            <p:blipFill>
              <a:blip r:embed="rId3" cstate="print"/>
              <a:srcRect/>
              <a:stretch>
                <a:fillRect/>
              </a:stretch>
            </p:blipFill>
            <p:spPr bwMode="auto">
              <a:xfrm>
                <a:off x="3017838" y="2867025"/>
                <a:ext cx="3108325" cy="1123950"/>
              </a:xfrm>
              <a:prstGeom prst="rect">
                <a:avLst/>
              </a:prstGeom>
              <a:noFill/>
              <a:ln w="9525">
                <a:noFill/>
                <a:miter lim="800000"/>
                <a:headEnd/>
                <a:tailEnd/>
              </a:ln>
            </p:spPr>
          </p:pic>
          <p:pic>
            <p:nvPicPr>
              <p:cNvPr id="3" name="Picture 5"/>
              <p:cNvPicPr>
                <a:picLocks noChangeAspect="1" noChangeArrowheads="1"/>
              </p:cNvPicPr>
              <p:nvPr/>
            </p:nvPicPr>
            <p:blipFill>
              <a:blip r:embed="rId4" cstate="print"/>
              <a:srcRect/>
              <a:stretch>
                <a:fillRect/>
              </a:stretch>
            </p:blipFill>
            <p:spPr bwMode="auto">
              <a:xfrm>
                <a:off x="3019425" y="4038600"/>
                <a:ext cx="3105150" cy="854075"/>
              </a:xfrm>
              <a:prstGeom prst="rect">
                <a:avLst/>
              </a:prstGeom>
              <a:noFill/>
              <a:ln w="9525">
                <a:noFill/>
                <a:miter lim="800000"/>
                <a:headEnd/>
                <a:tailEnd/>
              </a:ln>
            </p:spPr>
          </p:pic>
        </p:grpSp>
        <p:sp>
          <p:nvSpPr>
            <p:cNvPr id="15" name="TextBox 14"/>
            <p:cNvSpPr txBox="1"/>
            <p:nvPr/>
          </p:nvSpPr>
          <p:spPr>
            <a:xfrm>
              <a:off x="0" y="2328446"/>
              <a:ext cx="1470275" cy="369332"/>
            </a:xfrm>
            <a:prstGeom prst="rect">
              <a:avLst/>
            </a:prstGeom>
            <a:solidFill>
              <a:schemeClr val="bg1"/>
            </a:solidFill>
          </p:spPr>
          <p:txBody>
            <a:bodyPr wrap="square" rtlCol="0">
              <a:spAutoFit/>
            </a:bodyPr>
            <a:lstStyle/>
            <a:p>
              <a:r>
                <a:rPr lang="en-US" sz="1200" b="1" dirty="0">
                  <a:solidFill>
                    <a:schemeClr val="accent5">
                      <a:lumMod val="50000"/>
                    </a:schemeClr>
                  </a:solidFill>
                  <a:latin typeface="+mj-lt"/>
                </a:rPr>
                <a:t>SOLUTION</a:t>
              </a:r>
            </a:p>
          </p:txBody>
        </p:sp>
      </p:grpSp>
      <p:pic>
        <p:nvPicPr>
          <p:cNvPr id="4"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600201" y="4457700"/>
            <a:ext cx="4093295" cy="400050"/>
          </a:xfrm>
          <a:prstGeom prst="rect">
            <a:avLst/>
          </a:prstGeom>
          <a:noFill/>
          <a:ln w="9525">
            <a:noFill/>
            <a:miter lim="800000"/>
            <a:headEnd/>
            <a:tailEnd/>
          </a:ln>
        </p:spPr>
      </p:pic>
      <p:grpSp>
        <p:nvGrpSpPr>
          <p:cNvPr id="21" name="Group 20"/>
          <p:cNvGrpSpPr/>
          <p:nvPr/>
        </p:nvGrpSpPr>
        <p:grpSpPr>
          <a:xfrm>
            <a:off x="6057900" y="1257301"/>
            <a:ext cx="1771650" cy="4026477"/>
            <a:chOff x="6400800" y="1752600"/>
            <a:chExt cx="1676400" cy="3810000"/>
          </a:xfrm>
        </p:grpSpPr>
        <p:pic>
          <p:nvPicPr>
            <p:cNvPr id="5"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400800" y="1752600"/>
              <a:ext cx="1676400" cy="2155649"/>
            </a:xfrm>
            <a:prstGeom prst="rect">
              <a:avLst/>
            </a:prstGeom>
            <a:noFill/>
            <a:ln w="9525">
              <a:noFill/>
              <a:miter lim="800000"/>
              <a:headEnd/>
              <a:tailEnd/>
            </a:ln>
          </p:spPr>
        </p:pic>
        <p:pic>
          <p:nvPicPr>
            <p:cNvPr id="20"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457950" y="3798887"/>
              <a:ext cx="1619250" cy="1763713"/>
            </a:xfrm>
            <a:prstGeom prst="rect">
              <a:avLst/>
            </a:prstGeom>
            <a:noFill/>
            <a:ln w="9525">
              <a:noFill/>
              <a:miter lim="800000"/>
              <a:headEnd/>
              <a:tailEnd/>
            </a:ln>
          </p:spPr>
        </p:pic>
      </p:grpSp>
    </p:spTree>
    <p:extLst>
      <p:ext uri="{BB962C8B-B14F-4D97-AF65-F5344CB8AC3E}">
        <p14:creationId xmlns:p14="http://schemas.microsoft.com/office/powerpoint/2010/main" val="125655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282" y="226641"/>
            <a:ext cx="6400800" cy="480131"/>
          </a:xfrm>
        </p:spPr>
        <p:txBody>
          <a:bodyPr/>
          <a:lstStyle/>
          <a:p>
            <a:r>
              <a:rPr lang="en-US" sz="2800" dirty="0"/>
              <a:t>Hotness and Temperature</a:t>
            </a:r>
          </a:p>
        </p:txBody>
      </p:sp>
      <p:sp>
        <p:nvSpPr>
          <p:cNvPr id="3" name="Content Placeholder 2"/>
          <p:cNvSpPr>
            <a:spLocks noGrp="1"/>
          </p:cNvSpPr>
          <p:nvPr>
            <p:ph idx="1"/>
          </p:nvPr>
        </p:nvSpPr>
        <p:spPr>
          <a:xfrm>
            <a:off x="609600" y="746858"/>
            <a:ext cx="4615070" cy="4745915"/>
          </a:xfrm>
        </p:spPr>
        <p:txBody>
          <a:bodyPr/>
          <a:lstStyle/>
          <a:p>
            <a:pPr>
              <a:buFont typeface="Arial" panose="020B0604020202020204" pitchFamily="34" charset="0"/>
              <a:buChar char="•"/>
            </a:pPr>
            <a:r>
              <a:rPr lang="en-US" sz="2400" dirty="0"/>
              <a:t>Heat is very useful</a:t>
            </a:r>
          </a:p>
          <a:p>
            <a:pPr>
              <a:buFont typeface="Arial" panose="020B0604020202020204" pitchFamily="34" charset="0"/>
              <a:buChar char="•"/>
            </a:pPr>
            <a:r>
              <a:rPr lang="en-US" sz="2400" dirty="0">
                <a:solidFill>
                  <a:srgbClr val="C00000"/>
                </a:solidFill>
              </a:rPr>
              <a:t>We need to know how to control heat</a:t>
            </a:r>
          </a:p>
          <a:p>
            <a:pPr>
              <a:buFont typeface="Arial" panose="020B0604020202020204" pitchFamily="34" charset="0"/>
              <a:buChar char="•"/>
            </a:pPr>
            <a:r>
              <a:rPr lang="en-US" sz="2400" dirty="0">
                <a:solidFill>
                  <a:srgbClr val="C00000"/>
                </a:solidFill>
              </a:rPr>
              <a:t>hot objects give out heat</a:t>
            </a:r>
          </a:p>
          <a:p>
            <a:pPr>
              <a:buFont typeface="Arial" panose="020B0604020202020204" pitchFamily="34" charset="0"/>
              <a:buChar char="•"/>
            </a:pPr>
            <a:r>
              <a:rPr lang="en-US" sz="2400" dirty="0"/>
              <a:t>We need to </a:t>
            </a:r>
            <a:r>
              <a:rPr lang="en-US" sz="2400" dirty="0">
                <a:solidFill>
                  <a:srgbClr val="C00000"/>
                </a:solidFill>
              </a:rPr>
              <a:t>define and measure hotness</a:t>
            </a:r>
          </a:p>
          <a:p>
            <a:pPr>
              <a:buFont typeface="Arial" panose="020B0604020202020204" pitchFamily="34" charset="0"/>
              <a:buChar char="•"/>
            </a:pPr>
            <a:r>
              <a:rPr lang="en-US" sz="2400" dirty="0"/>
              <a:t>Hotness is represented by a physical quantity called </a:t>
            </a:r>
            <a:r>
              <a:rPr lang="en-US" sz="2400" dirty="0">
                <a:solidFill>
                  <a:srgbClr val="C00000"/>
                </a:solidFill>
              </a:rPr>
              <a:t>temperature, which tells you the degree of hotness</a:t>
            </a:r>
          </a:p>
        </p:txBody>
      </p:sp>
      <p:pic>
        <p:nvPicPr>
          <p:cNvPr id="5" name="Picture 4">
            <a:extLst>
              <a:ext uri="{FF2B5EF4-FFF2-40B4-BE49-F238E27FC236}">
                <a16:creationId xmlns:a16="http://schemas.microsoft.com/office/drawing/2014/main" id="{E1A1E307-9FAA-BB42-A4E7-A7AEA985C23E}"/>
              </a:ext>
            </a:extLst>
          </p:cNvPr>
          <p:cNvPicPr>
            <a:picLocks noChangeAspect="1"/>
          </p:cNvPicPr>
          <p:nvPr/>
        </p:nvPicPr>
        <p:blipFill rotWithShape="1">
          <a:blip r:embed="rId2"/>
          <a:srcRect l="3488" t="10349" r="4651" b="5698"/>
          <a:stretch/>
        </p:blipFill>
        <p:spPr>
          <a:xfrm>
            <a:off x="5657850" y="800101"/>
            <a:ext cx="1957890" cy="1434059"/>
          </a:xfrm>
          <a:prstGeom prst="rect">
            <a:avLst/>
          </a:prstGeom>
        </p:spPr>
      </p:pic>
      <p:pic>
        <p:nvPicPr>
          <p:cNvPr id="6" name="Picture 5">
            <a:extLst>
              <a:ext uri="{FF2B5EF4-FFF2-40B4-BE49-F238E27FC236}">
                <a16:creationId xmlns:a16="http://schemas.microsoft.com/office/drawing/2014/main" id="{F8C64416-3E6E-7F4C-AAB4-A7A46EF90640}"/>
              </a:ext>
            </a:extLst>
          </p:cNvPr>
          <p:cNvPicPr>
            <a:picLocks noChangeAspect="1"/>
          </p:cNvPicPr>
          <p:nvPr/>
        </p:nvPicPr>
        <p:blipFill rotWithShape="1">
          <a:blip r:embed="rId3"/>
          <a:srcRect l="15764" t="8333" r="17235" b="12500"/>
          <a:stretch/>
        </p:blipFill>
        <p:spPr>
          <a:xfrm>
            <a:off x="5657850" y="2274246"/>
            <a:ext cx="1934266" cy="1531294"/>
          </a:xfrm>
          <a:prstGeom prst="rect">
            <a:avLst/>
          </a:prstGeom>
        </p:spPr>
      </p:pic>
      <p:pic>
        <p:nvPicPr>
          <p:cNvPr id="7" name="Picture 6">
            <a:extLst>
              <a:ext uri="{FF2B5EF4-FFF2-40B4-BE49-F238E27FC236}">
                <a16:creationId xmlns:a16="http://schemas.microsoft.com/office/drawing/2014/main" id="{500BB7C2-B14A-0844-AEA5-B9FDD6CF2750}"/>
              </a:ext>
            </a:extLst>
          </p:cNvPr>
          <p:cNvPicPr>
            <a:picLocks noChangeAspect="1"/>
          </p:cNvPicPr>
          <p:nvPr/>
        </p:nvPicPr>
        <p:blipFill>
          <a:blip r:embed="rId4"/>
          <a:stretch>
            <a:fillRect/>
          </a:stretch>
        </p:blipFill>
        <p:spPr>
          <a:xfrm>
            <a:off x="5657850" y="3845626"/>
            <a:ext cx="2408465" cy="1348740"/>
          </a:xfrm>
          <a:prstGeom prst="rect">
            <a:avLst/>
          </a:prstGeom>
        </p:spPr>
      </p:pic>
    </p:spTree>
    <p:extLst>
      <p:ext uri="{BB962C8B-B14F-4D97-AF65-F5344CB8AC3E}">
        <p14:creationId xmlns:p14="http://schemas.microsoft.com/office/powerpoint/2010/main" val="3433805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200150" y="4343400"/>
            <a:ext cx="3371850" cy="80010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33794" name="Rectangle 2"/>
          <p:cNvSpPr>
            <a:spLocks noGrp="1" noChangeArrowheads="1"/>
          </p:cNvSpPr>
          <p:nvPr>
            <p:ph type="title"/>
          </p:nvPr>
        </p:nvSpPr>
        <p:spPr>
          <a:xfrm>
            <a:off x="1371600" y="342901"/>
            <a:ext cx="6629400" cy="403957"/>
          </a:xfrm>
        </p:spPr>
        <p:txBody>
          <a:bodyPr/>
          <a:lstStyle/>
          <a:p>
            <a:r>
              <a:rPr lang="en-US"/>
              <a:t>Conduction through two bars that are end-to-end</a:t>
            </a:r>
          </a:p>
        </p:txBody>
      </p:sp>
      <p:pic>
        <p:nvPicPr>
          <p:cNvPr id="33797" name="Picture 10"/>
          <p:cNvPicPr>
            <a:picLocks noChangeAspect="1" noChangeArrowheads="1"/>
          </p:cNvPicPr>
          <p:nvPr/>
        </p:nvPicPr>
        <p:blipFill>
          <a:blip r:embed="rId3" cstate="print"/>
          <a:srcRect/>
          <a:stretch>
            <a:fillRect/>
          </a:stretch>
        </p:blipFill>
        <p:spPr bwMode="auto">
          <a:xfrm>
            <a:off x="1143001" y="2514601"/>
            <a:ext cx="3371851" cy="1146429"/>
          </a:xfrm>
          <a:prstGeom prst="rect">
            <a:avLst/>
          </a:prstGeom>
          <a:noFill/>
          <a:ln w="34925">
            <a:noFill/>
            <a:miter lim="800000"/>
            <a:headEnd/>
            <a:tailEnd/>
          </a:ln>
        </p:spPr>
      </p:pic>
      <p:sp>
        <p:nvSpPr>
          <p:cNvPr id="6" name="TextBox 5"/>
          <p:cNvSpPr txBox="1"/>
          <p:nvPr/>
        </p:nvSpPr>
        <p:spPr>
          <a:xfrm>
            <a:off x="1314450" y="571500"/>
            <a:ext cx="6515100" cy="1708160"/>
          </a:xfrm>
          <a:prstGeom prst="rect">
            <a:avLst/>
          </a:prstGeom>
          <a:noFill/>
        </p:spPr>
        <p:txBody>
          <a:bodyPr wrap="square" rtlCol="0">
            <a:spAutoFit/>
          </a:bodyPr>
          <a:lstStyle/>
          <a:p>
            <a:pPr algn="l"/>
            <a:r>
              <a:rPr lang="en-US" sz="1500" b="1" dirty="0">
                <a:latin typeface="+mj-lt"/>
              </a:rPr>
              <a:t>Example 17.12: Conduction through two bars I</a:t>
            </a:r>
          </a:p>
          <a:p>
            <a:pPr algn="l"/>
            <a:r>
              <a:rPr lang="en-US" sz="1500" dirty="0">
                <a:latin typeface="+mj-lt"/>
              </a:rPr>
              <a:t>A steel bar 10.0 cm long is welded end to end to a copper bar 20.0 cm long. Each bar has a square cross section, 2.00 cm on a side. The free end of the steel bar is kept at 100</a:t>
            </a:r>
            <a:r>
              <a:rPr lang="en-US" sz="1500" baseline="30000" dirty="0">
                <a:latin typeface="+mj-lt"/>
              </a:rPr>
              <a:t>o</a:t>
            </a:r>
            <a:r>
              <a:rPr lang="en-US" sz="1500" dirty="0">
                <a:latin typeface="+mj-lt"/>
              </a:rPr>
              <a:t>C by placing it in contact with steam, and the free end of the copper bar is kept at 0</a:t>
            </a:r>
            <a:r>
              <a:rPr lang="en-US" sz="1500" baseline="30000" dirty="0">
                <a:latin typeface="+mj-lt"/>
              </a:rPr>
              <a:t>o</a:t>
            </a:r>
            <a:r>
              <a:rPr lang="en-US" sz="1500" dirty="0">
                <a:latin typeface="+mj-lt"/>
              </a:rPr>
              <a:t>C by placing it in contact with ice. Both bars are perfectly insulated on their sides. Find the steady-state temperature at the junction of the two bars and the total rate of heat </a:t>
            </a:r>
            <a:r>
              <a:rPr lang="en-US" sz="1500" dirty="0" err="1">
                <a:latin typeface="+mj-lt"/>
              </a:rPr>
              <a:t>ﬂow</a:t>
            </a:r>
            <a:r>
              <a:rPr lang="en-US" sz="1500" dirty="0">
                <a:latin typeface="+mj-lt"/>
              </a:rPr>
              <a:t> through bars.</a:t>
            </a:r>
          </a:p>
        </p:txBody>
      </p:sp>
      <p:grpSp>
        <p:nvGrpSpPr>
          <p:cNvPr id="11" name="Group 10"/>
          <p:cNvGrpSpPr/>
          <p:nvPr/>
        </p:nvGrpSpPr>
        <p:grpSpPr>
          <a:xfrm>
            <a:off x="4171951" y="2084479"/>
            <a:ext cx="3788756" cy="3230473"/>
            <a:chOff x="3939926" y="2341420"/>
            <a:chExt cx="5051674" cy="4307297"/>
          </a:xfrm>
        </p:grpSpPr>
        <p:grpSp>
          <p:nvGrpSpPr>
            <p:cNvPr id="9" name="Group 8"/>
            <p:cNvGrpSpPr/>
            <p:nvPr/>
          </p:nvGrpSpPr>
          <p:grpSpPr>
            <a:xfrm>
              <a:off x="4343400" y="2362200"/>
              <a:ext cx="4648200" cy="4286517"/>
              <a:chOff x="3048000" y="2703513"/>
              <a:chExt cx="3162300" cy="2916237"/>
            </a:xfrm>
          </p:grpSpPr>
          <p:pic>
            <p:nvPicPr>
              <p:cNvPr id="75777" name="Picture 1"/>
              <p:cNvPicPr>
                <a:picLocks noChangeAspect="1" noChangeArrowheads="1"/>
              </p:cNvPicPr>
              <p:nvPr/>
            </p:nvPicPr>
            <p:blipFill>
              <a:blip r:embed="rId4" cstate="print"/>
              <a:srcRect/>
              <a:stretch>
                <a:fillRect/>
              </a:stretch>
            </p:blipFill>
            <p:spPr bwMode="auto">
              <a:xfrm>
                <a:off x="3074988" y="2703513"/>
                <a:ext cx="2994025" cy="1450975"/>
              </a:xfrm>
              <a:prstGeom prst="rect">
                <a:avLst/>
              </a:prstGeom>
              <a:noFill/>
              <a:ln w="9525">
                <a:noFill/>
                <a:miter lim="800000"/>
                <a:headEnd/>
                <a:tailEnd/>
              </a:ln>
            </p:spPr>
          </p:pic>
          <p:pic>
            <p:nvPicPr>
              <p:cNvPr id="75778" name="Picture 2"/>
              <p:cNvPicPr>
                <a:picLocks noChangeAspect="1" noChangeArrowheads="1"/>
              </p:cNvPicPr>
              <p:nvPr/>
            </p:nvPicPr>
            <p:blipFill>
              <a:blip r:embed="rId5" cstate="print"/>
              <a:srcRect/>
              <a:stretch>
                <a:fillRect/>
              </a:stretch>
            </p:blipFill>
            <p:spPr bwMode="auto">
              <a:xfrm>
                <a:off x="3048000" y="4114800"/>
                <a:ext cx="3162300" cy="1504950"/>
              </a:xfrm>
              <a:prstGeom prst="rect">
                <a:avLst/>
              </a:prstGeom>
              <a:noFill/>
              <a:ln w="9525">
                <a:noFill/>
                <a:miter lim="800000"/>
                <a:headEnd/>
                <a:tailEnd/>
              </a:ln>
            </p:spPr>
          </p:pic>
        </p:grpSp>
        <p:sp>
          <p:nvSpPr>
            <p:cNvPr id="10" name="TextBox 9"/>
            <p:cNvSpPr txBox="1"/>
            <p:nvPr/>
          </p:nvSpPr>
          <p:spPr>
            <a:xfrm>
              <a:off x="3939926" y="2341420"/>
              <a:ext cx="1165475" cy="553997"/>
            </a:xfrm>
            <a:prstGeom prst="rect">
              <a:avLst/>
            </a:prstGeom>
            <a:solidFill>
              <a:schemeClr val="bg1"/>
            </a:solidFill>
          </p:spPr>
          <p:txBody>
            <a:bodyPr wrap="square" rtlCol="0">
              <a:spAutoFit/>
            </a:bodyPr>
            <a:lstStyle/>
            <a:p>
              <a:r>
                <a:rPr lang="en-US" sz="1050" b="1" dirty="0">
                  <a:solidFill>
                    <a:schemeClr val="accent5">
                      <a:lumMod val="50000"/>
                    </a:schemeClr>
                  </a:solidFill>
                  <a:latin typeface="+mj-lt"/>
                </a:rPr>
                <a:t>SOLUTION</a:t>
              </a:r>
            </a:p>
          </p:txBody>
        </p:sp>
      </p:grpSp>
      <p:pic>
        <p:nvPicPr>
          <p:cNvPr id="75779"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200152" y="4400550"/>
            <a:ext cx="3284237" cy="628650"/>
          </a:xfrm>
          <a:prstGeom prst="rect">
            <a:avLst/>
          </a:prstGeom>
          <a:noFill/>
          <a:ln w="9525">
            <a:noFill/>
            <a:miter lim="800000"/>
            <a:headEnd/>
            <a:tailEnd/>
          </a:ln>
        </p:spPr>
      </p:pic>
    </p:spTree>
    <p:extLst>
      <p:ext uri="{BB962C8B-B14F-4D97-AF65-F5344CB8AC3E}">
        <p14:creationId xmlns:p14="http://schemas.microsoft.com/office/powerpoint/2010/main" val="2653840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2114550" y="4000500"/>
            <a:ext cx="4400550" cy="125730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sp>
        <p:nvSpPr>
          <p:cNvPr id="34818" name="Rectangle 2"/>
          <p:cNvSpPr>
            <a:spLocks noGrp="1" noChangeArrowheads="1"/>
          </p:cNvSpPr>
          <p:nvPr>
            <p:ph type="title"/>
          </p:nvPr>
        </p:nvSpPr>
        <p:spPr>
          <a:xfrm>
            <a:off x="1371600" y="342901"/>
            <a:ext cx="6629400" cy="403957"/>
          </a:xfrm>
        </p:spPr>
        <p:txBody>
          <a:bodyPr/>
          <a:lstStyle/>
          <a:p>
            <a:r>
              <a:rPr lang="en-US"/>
              <a:t>More conduction through two bars</a:t>
            </a:r>
          </a:p>
        </p:txBody>
      </p:sp>
      <p:sp>
        <p:nvSpPr>
          <p:cNvPr id="8" name="TextBox 7"/>
          <p:cNvSpPr txBox="1"/>
          <p:nvPr/>
        </p:nvSpPr>
        <p:spPr>
          <a:xfrm>
            <a:off x="1314450" y="742950"/>
            <a:ext cx="6515100" cy="1015663"/>
          </a:xfrm>
          <a:prstGeom prst="rect">
            <a:avLst/>
          </a:prstGeom>
          <a:noFill/>
        </p:spPr>
        <p:txBody>
          <a:bodyPr wrap="square" rtlCol="0">
            <a:spAutoFit/>
          </a:bodyPr>
          <a:lstStyle/>
          <a:p>
            <a:pPr algn="l"/>
            <a:r>
              <a:rPr lang="en-US" sz="1500" b="1" dirty="0">
                <a:latin typeface="+mj-lt"/>
              </a:rPr>
              <a:t>Example 17.13: Conduction through two bars II (bars arranged differently)</a:t>
            </a:r>
          </a:p>
          <a:p>
            <a:pPr algn="l"/>
            <a:r>
              <a:rPr lang="en-US" sz="1500" dirty="0">
                <a:latin typeface="+mj-lt"/>
              </a:rPr>
              <a:t>Suppose the two bars of Example 17.12 are separated. One end of each bar is kept at 100°C and the other end of each bar is kept at 0°C. What is the total heat current in the two bars?</a:t>
            </a:r>
          </a:p>
        </p:txBody>
      </p:sp>
      <p:pic>
        <p:nvPicPr>
          <p:cNvPr id="7372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332981" y="2114550"/>
            <a:ext cx="2668021" cy="1885950"/>
          </a:xfrm>
          <a:prstGeom prst="rect">
            <a:avLst/>
          </a:prstGeom>
          <a:noFill/>
          <a:ln w="9525">
            <a:noFill/>
            <a:miter lim="800000"/>
            <a:headEnd/>
            <a:tailEnd/>
          </a:ln>
        </p:spPr>
      </p:pic>
      <p:pic>
        <p:nvPicPr>
          <p:cNvPr id="7373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28850" y="4057650"/>
            <a:ext cx="4225212" cy="1200150"/>
          </a:xfrm>
          <a:prstGeom prst="rect">
            <a:avLst/>
          </a:prstGeom>
          <a:noFill/>
          <a:ln w="9525">
            <a:noFill/>
            <a:miter lim="800000"/>
            <a:headEnd/>
            <a:tailEnd/>
          </a:ln>
        </p:spPr>
      </p:pic>
      <p:grpSp>
        <p:nvGrpSpPr>
          <p:cNvPr id="13" name="Group 12"/>
          <p:cNvGrpSpPr/>
          <p:nvPr/>
        </p:nvGrpSpPr>
        <p:grpSpPr>
          <a:xfrm>
            <a:off x="1153393" y="1918936"/>
            <a:ext cx="4453825" cy="1910115"/>
            <a:chOff x="13855" y="2177580"/>
            <a:chExt cx="5938433" cy="2546820"/>
          </a:xfrm>
        </p:grpSpPr>
        <p:pic>
          <p:nvPicPr>
            <p:cNvPr id="73730"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81000" y="2209800"/>
              <a:ext cx="5571288" cy="2514600"/>
            </a:xfrm>
            <a:prstGeom prst="rect">
              <a:avLst/>
            </a:prstGeom>
            <a:noFill/>
            <a:ln w="9525">
              <a:noFill/>
              <a:miter lim="800000"/>
              <a:headEnd/>
              <a:tailEnd/>
            </a:ln>
          </p:spPr>
        </p:pic>
        <p:sp>
          <p:nvSpPr>
            <p:cNvPr id="12" name="TextBox 11"/>
            <p:cNvSpPr txBox="1"/>
            <p:nvPr/>
          </p:nvSpPr>
          <p:spPr>
            <a:xfrm>
              <a:off x="13855" y="2177580"/>
              <a:ext cx="1241675" cy="584776"/>
            </a:xfrm>
            <a:prstGeom prst="rect">
              <a:avLst/>
            </a:prstGeom>
            <a:solidFill>
              <a:schemeClr val="bg1"/>
            </a:solidFill>
          </p:spPr>
          <p:txBody>
            <a:bodyPr wrap="square" rtlCol="0">
              <a:spAutoFit/>
            </a:bodyPr>
            <a:lstStyle/>
            <a:p>
              <a:r>
                <a:rPr lang="en-US" sz="1125" b="1" dirty="0">
                  <a:solidFill>
                    <a:schemeClr val="accent5">
                      <a:lumMod val="50000"/>
                    </a:schemeClr>
                  </a:solidFill>
                  <a:latin typeface="+mj-lt"/>
                </a:rPr>
                <a:t>SOLUTION</a:t>
              </a:r>
            </a:p>
          </p:txBody>
        </p:sp>
      </p:grpSp>
    </p:spTree>
    <p:extLst>
      <p:ext uri="{BB962C8B-B14F-4D97-AF65-F5344CB8AC3E}">
        <p14:creationId xmlns:p14="http://schemas.microsoft.com/office/powerpoint/2010/main" val="3901324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371600" y="342901"/>
            <a:ext cx="6629400" cy="403957"/>
          </a:xfrm>
        </p:spPr>
        <p:txBody>
          <a:bodyPr/>
          <a:lstStyle/>
          <a:p>
            <a:r>
              <a:rPr lang="en-US"/>
              <a:t>Radiation of heat</a:t>
            </a:r>
          </a:p>
        </p:txBody>
      </p:sp>
      <p:sp>
        <p:nvSpPr>
          <p:cNvPr id="16389" name="Rectangle 6"/>
          <p:cNvSpPr>
            <a:spLocks noChangeArrowheads="1"/>
          </p:cNvSpPr>
          <p:nvPr/>
        </p:nvSpPr>
        <p:spPr bwMode="auto">
          <a:xfrm>
            <a:off x="7861477" y="283836"/>
            <a:ext cx="139525" cy="346731"/>
          </a:xfrm>
          <a:prstGeom prst="rect">
            <a:avLst/>
          </a:prstGeom>
          <a:noFill/>
          <a:ln w="34925">
            <a:noFill/>
            <a:miter lim="800000"/>
            <a:headEnd/>
            <a:tailEnd/>
          </a:ln>
        </p:spPr>
        <p:txBody>
          <a:bodyPr wrap="none" lIns="69056" tIns="34529" rIns="69056" bIns="34529" anchor="ctr">
            <a:spAutoFit/>
          </a:bodyPr>
          <a:lstStyle/>
          <a:p>
            <a:endParaRPr lang="en-US" sz="1800"/>
          </a:p>
        </p:txBody>
      </p:sp>
      <p:sp>
        <p:nvSpPr>
          <p:cNvPr id="6" name="TextBox 5"/>
          <p:cNvSpPr txBox="1"/>
          <p:nvPr/>
        </p:nvSpPr>
        <p:spPr>
          <a:xfrm>
            <a:off x="1428750" y="857252"/>
            <a:ext cx="6115050" cy="1477328"/>
          </a:xfrm>
          <a:prstGeom prst="rect">
            <a:avLst/>
          </a:prstGeom>
          <a:noFill/>
        </p:spPr>
        <p:txBody>
          <a:bodyPr wrap="square" rtlCol="0">
            <a:spAutoFit/>
          </a:bodyPr>
          <a:lstStyle/>
          <a:p>
            <a:pPr algn="l"/>
            <a:r>
              <a:rPr lang="en-US" sz="1500" b="1" dirty="0">
                <a:latin typeface="+mj-lt"/>
              </a:rPr>
              <a:t>Example 17.15: Radiation from the human body</a:t>
            </a:r>
          </a:p>
          <a:p>
            <a:pPr algn="l"/>
            <a:r>
              <a:rPr lang="en-US" sz="1500" dirty="0">
                <a:latin typeface="+mj-lt"/>
              </a:rPr>
              <a:t>What is the total rate of radiation of energy from a human body with surface  area 1.20 m</a:t>
            </a:r>
            <a:r>
              <a:rPr lang="en-US" sz="1500" baseline="30000" dirty="0">
                <a:latin typeface="+mj-lt"/>
              </a:rPr>
              <a:t>2</a:t>
            </a:r>
            <a:r>
              <a:rPr lang="en-US" sz="1500" dirty="0">
                <a:latin typeface="+mj-lt"/>
              </a:rPr>
              <a:t> and  surface  temperature 30°C  = 303 K? If the surroundings are at a temperature of 20°C, what is the net rate of </a:t>
            </a:r>
            <a:r>
              <a:rPr lang="en-US" sz="1500" dirty="0" err="1">
                <a:latin typeface="+mj-lt"/>
              </a:rPr>
              <a:t>radiative</a:t>
            </a:r>
            <a:r>
              <a:rPr lang="en-US" sz="1500" dirty="0">
                <a:latin typeface="+mj-lt"/>
              </a:rPr>
              <a:t> heat loss from the body? The emissivity of the human body is very close to unity, irrespective of skin pigmentation.</a:t>
            </a:r>
          </a:p>
        </p:txBody>
      </p:sp>
      <p:sp>
        <p:nvSpPr>
          <p:cNvPr id="8" name="Rectangle 7"/>
          <p:cNvSpPr/>
          <p:nvPr/>
        </p:nvSpPr>
        <p:spPr bwMode="auto">
          <a:xfrm>
            <a:off x="2171700" y="4743450"/>
            <a:ext cx="4572000" cy="514350"/>
          </a:xfrm>
          <a:prstGeom prst="rect">
            <a:avLst/>
          </a:prstGeom>
          <a:solidFill>
            <a:schemeClr val="accent2">
              <a:lumMod val="20000"/>
              <a:lumOff val="80000"/>
            </a:schemeClr>
          </a:solidFill>
          <a:ln w="349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a:p>
        </p:txBody>
      </p:sp>
      <p:grpSp>
        <p:nvGrpSpPr>
          <p:cNvPr id="13" name="Group 12"/>
          <p:cNvGrpSpPr/>
          <p:nvPr/>
        </p:nvGrpSpPr>
        <p:grpSpPr>
          <a:xfrm>
            <a:off x="1811945" y="2286000"/>
            <a:ext cx="4840308" cy="2971800"/>
            <a:chOff x="891926" y="2667000"/>
            <a:chExt cx="6453744" cy="3962400"/>
          </a:xfrm>
        </p:grpSpPr>
        <p:grpSp>
          <p:nvGrpSpPr>
            <p:cNvPr id="11" name="Group 10"/>
            <p:cNvGrpSpPr/>
            <p:nvPr/>
          </p:nvGrpSpPr>
          <p:grpSpPr>
            <a:xfrm>
              <a:off x="1447799" y="2667000"/>
              <a:ext cx="5897871" cy="3962400"/>
              <a:chOff x="2984500" y="2840038"/>
              <a:chExt cx="3173413" cy="2132012"/>
            </a:xfrm>
          </p:grpSpPr>
          <p:pic>
            <p:nvPicPr>
              <p:cNvPr id="2"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984500" y="2840038"/>
                <a:ext cx="3173413" cy="1177925"/>
              </a:xfrm>
              <a:prstGeom prst="rect">
                <a:avLst/>
              </a:prstGeom>
              <a:noFill/>
              <a:ln w="9525">
                <a:noFill/>
                <a:miter lim="800000"/>
                <a:headEnd/>
                <a:tailEnd/>
              </a:ln>
            </p:spPr>
          </p:pic>
          <p:pic>
            <p:nvPicPr>
              <p:cNvPr id="3"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17838" y="4038600"/>
                <a:ext cx="3108325" cy="933450"/>
              </a:xfrm>
              <a:prstGeom prst="rect">
                <a:avLst/>
              </a:prstGeom>
              <a:noFill/>
              <a:ln w="9525">
                <a:noFill/>
                <a:miter lim="800000"/>
                <a:headEnd/>
                <a:tailEnd/>
              </a:ln>
            </p:spPr>
          </p:pic>
        </p:grpSp>
        <p:sp>
          <p:nvSpPr>
            <p:cNvPr id="12" name="TextBox 11"/>
            <p:cNvSpPr txBox="1"/>
            <p:nvPr/>
          </p:nvSpPr>
          <p:spPr>
            <a:xfrm>
              <a:off x="891926" y="2667000"/>
              <a:ext cx="1470275" cy="369332"/>
            </a:xfrm>
            <a:prstGeom prst="rect">
              <a:avLst/>
            </a:prstGeom>
            <a:solidFill>
              <a:schemeClr val="bg1"/>
            </a:solidFill>
          </p:spPr>
          <p:txBody>
            <a:bodyPr wrap="square" rtlCol="0">
              <a:spAutoFit/>
            </a:bodyPr>
            <a:lstStyle/>
            <a:p>
              <a:r>
                <a:rPr lang="en-US" sz="1200" b="1" dirty="0">
                  <a:solidFill>
                    <a:schemeClr val="accent5">
                      <a:lumMod val="50000"/>
                    </a:schemeClr>
                  </a:solidFill>
                  <a:latin typeface="+mj-lt"/>
                </a:rPr>
                <a:t>SOLUTION</a:t>
              </a:r>
            </a:p>
          </p:txBody>
        </p:sp>
      </p:grpSp>
    </p:spTree>
    <p:extLst>
      <p:ext uri="{BB962C8B-B14F-4D97-AF65-F5344CB8AC3E}">
        <p14:creationId xmlns:p14="http://schemas.microsoft.com/office/powerpoint/2010/main" val="2086271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a:extLst>
              <a:ext uri="{FF2B5EF4-FFF2-40B4-BE49-F238E27FC236}">
                <a16:creationId xmlns:a16="http://schemas.microsoft.com/office/drawing/2014/main" id="{78803584-D970-D343-8473-0B91F77E73F0}"/>
              </a:ext>
            </a:extLst>
          </p:cNvPr>
          <p:cNvSpPr txBox="1">
            <a:spLocks noChangeArrowheads="1"/>
          </p:cNvSpPr>
          <p:nvPr/>
        </p:nvSpPr>
        <p:spPr bwMode="auto">
          <a:xfrm>
            <a:off x="1371600" y="742950"/>
            <a:ext cx="371475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dirty="0"/>
              <a:t>The illustration shows a thermometer that uses a column of liquid (usually mercury or ethanol) to measure air temperature. In thermal equilibrium, this thermometer measures the temperature of</a:t>
            </a:r>
          </a:p>
        </p:txBody>
      </p:sp>
      <p:sp>
        <p:nvSpPr>
          <p:cNvPr id="195587" name="Text Box 3">
            <a:extLst>
              <a:ext uri="{FF2B5EF4-FFF2-40B4-BE49-F238E27FC236}">
                <a16:creationId xmlns:a16="http://schemas.microsoft.com/office/drawing/2014/main" id="{CAA51B2C-D3A1-3044-94DC-AC59330ADCD9}"/>
              </a:ext>
            </a:extLst>
          </p:cNvPr>
          <p:cNvSpPr txBox="1">
            <a:spLocks noChangeArrowheads="1"/>
          </p:cNvSpPr>
          <p:nvPr/>
        </p:nvSpPr>
        <p:spPr bwMode="auto">
          <a:xfrm>
            <a:off x="1714500" y="2643189"/>
            <a:ext cx="34290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dirty="0"/>
              <a:t>A. the column of liquid. </a:t>
            </a:r>
          </a:p>
          <a:p>
            <a:pPr algn="l">
              <a:spcBef>
                <a:spcPct val="50000"/>
              </a:spcBef>
            </a:pPr>
            <a:r>
              <a:rPr lang="en-US" altLang="en-US" sz="1800" dirty="0"/>
              <a:t>B. the glass that encloses the liquid. </a:t>
            </a:r>
          </a:p>
          <a:p>
            <a:pPr algn="l">
              <a:spcBef>
                <a:spcPct val="50000"/>
              </a:spcBef>
            </a:pPr>
            <a:r>
              <a:rPr lang="en-US" altLang="en-US" sz="1800" dirty="0"/>
              <a:t>C. the air outside the thermometer. </a:t>
            </a:r>
          </a:p>
          <a:p>
            <a:pPr algn="l">
              <a:spcBef>
                <a:spcPct val="50000"/>
              </a:spcBef>
            </a:pPr>
            <a:r>
              <a:rPr lang="en-US" altLang="en-US" sz="1800" dirty="0"/>
              <a:t>D. both A. and B.</a:t>
            </a:r>
          </a:p>
          <a:p>
            <a:pPr algn="l">
              <a:spcBef>
                <a:spcPct val="50000"/>
              </a:spcBef>
            </a:pPr>
            <a:r>
              <a:rPr lang="en-US" altLang="en-US" sz="1800" dirty="0"/>
              <a:t>E. all of A., B., and C. </a:t>
            </a:r>
          </a:p>
        </p:txBody>
      </p:sp>
      <p:sp>
        <p:nvSpPr>
          <p:cNvPr id="195588" name="Text Box 4">
            <a:extLst>
              <a:ext uri="{FF2B5EF4-FFF2-40B4-BE49-F238E27FC236}">
                <a16:creationId xmlns:a16="http://schemas.microsoft.com/office/drawing/2014/main" id="{4EF629A4-34B7-1545-8073-3D62A5FD708C}"/>
              </a:ext>
            </a:extLst>
          </p:cNvPr>
          <p:cNvSpPr txBox="1">
            <a:spLocks noChangeArrowheads="1"/>
          </p:cNvSpPr>
          <p:nvPr/>
        </p:nvSpPr>
        <p:spPr bwMode="auto">
          <a:xfrm>
            <a:off x="1200150" y="342901"/>
            <a:ext cx="971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t>TQ6.1</a:t>
            </a:r>
          </a:p>
        </p:txBody>
      </p:sp>
      <p:pic>
        <p:nvPicPr>
          <p:cNvPr id="195596" name="Picture 12" descr="17_01_FigureA">
            <a:extLst>
              <a:ext uri="{FF2B5EF4-FFF2-40B4-BE49-F238E27FC236}">
                <a16:creationId xmlns:a16="http://schemas.microsoft.com/office/drawing/2014/main" id="{D9D460DD-8D6A-4543-B51D-907F7215C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850" y="857252"/>
            <a:ext cx="1637110" cy="2574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81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a:extLst>
              <a:ext uri="{FF2B5EF4-FFF2-40B4-BE49-F238E27FC236}">
                <a16:creationId xmlns:a16="http://schemas.microsoft.com/office/drawing/2014/main" id="{B93503E6-FB1F-5A4F-9CA9-1C57757B4E24}"/>
              </a:ext>
            </a:extLst>
          </p:cNvPr>
          <p:cNvSpPr txBox="1">
            <a:spLocks noChangeArrowheads="1"/>
          </p:cNvSpPr>
          <p:nvPr/>
        </p:nvSpPr>
        <p:spPr bwMode="auto">
          <a:xfrm>
            <a:off x="1200150" y="342901"/>
            <a:ext cx="971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t>TQ6.2</a:t>
            </a:r>
          </a:p>
        </p:txBody>
      </p:sp>
      <p:sp>
        <p:nvSpPr>
          <p:cNvPr id="215045" name="Text Box 5">
            <a:extLst>
              <a:ext uri="{FF2B5EF4-FFF2-40B4-BE49-F238E27FC236}">
                <a16:creationId xmlns:a16="http://schemas.microsoft.com/office/drawing/2014/main" id="{4D940374-ADDB-6741-BA0A-74C520517B24}"/>
              </a:ext>
            </a:extLst>
          </p:cNvPr>
          <p:cNvSpPr txBox="1">
            <a:spLocks noChangeArrowheads="1"/>
          </p:cNvSpPr>
          <p:nvPr/>
        </p:nvSpPr>
        <p:spPr bwMode="auto">
          <a:xfrm>
            <a:off x="1371600" y="742950"/>
            <a:ext cx="622935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a:t>A sample of a low-density gas is initially at room temperature and has pressure </a:t>
            </a:r>
            <a:r>
              <a:rPr lang="en-US" altLang="en-US" sz="1800" i="1"/>
              <a:t>p</a:t>
            </a:r>
            <a:r>
              <a:rPr lang="en-US" altLang="en-US" sz="1800" baseline="-25000"/>
              <a:t>0</a:t>
            </a:r>
            <a:r>
              <a:rPr lang="en-US" altLang="en-US" sz="1800"/>
              <a:t>. The gas is warmed at constant volume until the pressure is 2</a:t>
            </a:r>
            <a:r>
              <a:rPr lang="en-US" altLang="en-US" sz="1800" i="1"/>
              <a:t>p</a:t>
            </a:r>
            <a:r>
              <a:rPr lang="en-US" altLang="en-US" sz="1800" baseline="-25000"/>
              <a:t>0</a:t>
            </a:r>
            <a:r>
              <a:rPr lang="en-US" altLang="en-US" sz="1800"/>
              <a:t>.</a:t>
            </a:r>
          </a:p>
          <a:p>
            <a:pPr algn="l">
              <a:spcBef>
                <a:spcPct val="50000"/>
              </a:spcBef>
            </a:pPr>
            <a:r>
              <a:rPr lang="en-US" altLang="en-US" sz="1800"/>
              <a:t>Compared to the initial Celsius temperature of the gas, the final Celsius temperature is</a:t>
            </a:r>
          </a:p>
        </p:txBody>
      </p:sp>
      <p:sp>
        <p:nvSpPr>
          <p:cNvPr id="215048" name="Text Box 8">
            <a:extLst>
              <a:ext uri="{FF2B5EF4-FFF2-40B4-BE49-F238E27FC236}">
                <a16:creationId xmlns:a16="http://schemas.microsoft.com/office/drawing/2014/main" id="{4D4CB934-1053-9241-9EE0-A204BD77EE42}"/>
              </a:ext>
            </a:extLst>
          </p:cNvPr>
          <p:cNvSpPr txBox="1">
            <a:spLocks noChangeArrowheads="1"/>
          </p:cNvSpPr>
          <p:nvPr/>
        </p:nvSpPr>
        <p:spPr bwMode="auto">
          <a:xfrm>
            <a:off x="2457450" y="2400300"/>
            <a:ext cx="42291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dirty="0"/>
              <a:t>A. greater by a factor of more than 2. </a:t>
            </a:r>
          </a:p>
          <a:p>
            <a:pPr algn="l">
              <a:spcBef>
                <a:spcPct val="50000"/>
              </a:spcBef>
            </a:pPr>
            <a:r>
              <a:rPr lang="en-US" altLang="en-US" sz="1800" dirty="0"/>
              <a:t>B. greater by a factor of 2. </a:t>
            </a:r>
          </a:p>
          <a:p>
            <a:pPr algn="l">
              <a:spcBef>
                <a:spcPct val="50000"/>
              </a:spcBef>
            </a:pPr>
            <a:r>
              <a:rPr lang="en-US" altLang="en-US" sz="1800" dirty="0"/>
              <a:t>C. greater by a factor between 1 and 2. </a:t>
            </a:r>
          </a:p>
          <a:p>
            <a:pPr algn="l">
              <a:spcBef>
                <a:spcPct val="50000"/>
              </a:spcBef>
            </a:pPr>
            <a:r>
              <a:rPr lang="en-US" altLang="en-US" sz="1800" dirty="0"/>
              <a:t>D. the same.</a:t>
            </a:r>
          </a:p>
          <a:p>
            <a:pPr algn="l">
              <a:spcBef>
                <a:spcPct val="50000"/>
              </a:spcBef>
            </a:pPr>
            <a:r>
              <a:rPr lang="en-US" altLang="en-US" sz="1800" dirty="0"/>
              <a:t>E. less.</a:t>
            </a:r>
          </a:p>
        </p:txBody>
      </p:sp>
    </p:spTree>
    <p:extLst>
      <p:ext uri="{BB962C8B-B14F-4D97-AF65-F5344CB8AC3E}">
        <p14:creationId xmlns:p14="http://schemas.microsoft.com/office/powerpoint/2010/main" val="19728059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Text Box 3">
            <a:extLst>
              <a:ext uri="{FF2B5EF4-FFF2-40B4-BE49-F238E27FC236}">
                <a16:creationId xmlns:a16="http://schemas.microsoft.com/office/drawing/2014/main" id="{75EA0DF6-6A14-AC40-B692-1E0B6B9076B0}"/>
              </a:ext>
            </a:extLst>
          </p:cNvPr>
          <p:cNvSpPr txBox="1">
            <a:spLocks noChangeArrowheads="1"/>
          </p:cNvSpPr>
          <p:nvPr/>
        </p:nvSpPr>
        <p:spPr bwMode="auto">
          <a:xfrm>
            <a:off x="1600200" y="2457450"/>
            <a:ext cx="64008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dirty="0"/>
              <a:t>A. illustration #1 </a:t>
            </a:r>
          </a:p>
          <a:p>
            <a:pPr algn="l">
              <a:spcBef>
                <a:spcPct val="50000"/>
              </a:spcBef>
            </a:pPr>
            <a:r>
              <a:rPr lang="en-US" altLang="en-US" sz="1800" dirty="0"/>
              <a:t>B. illustration #2 </a:t>
            </a:r>
          </a:p>
          <a:p>
            <a:pPr algn="l">
              <a:spcBef>
                <a:spcPct val="50000"/>
              </a:spcBef>
            </a:pPr>
            <a:r>
              <a:rPr lang="en-US" altLang="en-US" sz="1800" dirty="0"/>
              <a:t>C. The answer depends on the material of which the object is made. </a:t>
            </a:r>
          </a:p>
          <a:p>
            <a:pPr algn="l">
              <a:spcBef>
                <a:spcPct val="50000"/>
              </a:spcBef>
            </a:pPr>
            <a:r>
              <a:rPr lang="en-US" altLang="en-US" sz="1800" dirty="0"/>
              <a:t>D. The answer depends on how much the temperature increases.</a:t>
            </a:r>
          </a:p>
          <a:p>
            <a:pPr algn="l">
              <a:spcBef>
                <a:spcPct val="50000"/>
              </a:spcBef>
            </a:pPr>
            <a:r>
              <a:rPr lang="en-US" altLang="en-US" sz="1800" dirty="0"/>
              <a:t>E. Both C. and D. are correct.</a:t>
            </a:r>
          </a:p>
        </p:txBody>
      </p:sp>
      <p:sp>
        <p:nvSpPr>
          <p:cNvPr id="207876" name="Text Box 4">
            <a:extLst>
              <a:ext uri="{FF2B5EF4-FFF2-40B4-BE49-F238E27FC236}">
                <a16:creationId xmlns:a16="http://schemas.microsoft.com/office/drawing/2014/main" id="{25C796D2-F44A-A648-B164-FABF9E572F4C}"/>
              </a:ext>
            </a:extLst>
          </p:cNvPr>
          <p:cNvSpPr txBox="1">
            <a:spLocks noChangeArrowheads="1"/>
          </p:cNvSpPr>
          <p:nvPr/>
        </p:nvSpPr>
        <p:spPr bwMode="auto">
          <a:xfrm>
            <a:off x="1200150" y="342901"/>
            <a:ext cx="971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t>TQ6.3</a:t>
            </a:r>
          </a:p>
        </p:txBody>
      </p:sp>
      <p:sp>
        <p:nvSpPr>
          <p:cNvPr id="207879" name="Text Box 7">
            <a:extLst>
              <a:ext uri="{FF2B5EF4-FFF2-40B4-BE49-F238E27FC236}">
                <a16:creationId xmlns:a16="http://schemas.microsoft.com/office/drawing/2014/main" id="{1FB52222-3EC2-804C-B50D-5933BA791F51}"/>
              </a:ext>
            </a:extLst>
          </p:cNvPr>
          <p:cNvSpPr txBox="1">
            <a:spLocks noChangeArrowheads="1"/>
          </p:cNvSpPr>
          <p:nvPr/>
        </p:nvSpPr>
        <p:spPr bwMode="auto">
          <a:xfrm>
            <a:off x="1485900" y="685800"/>
            <a:ext cx="314325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dirty="0"/>
              <a:t>A solid object has a hole in it. Which of these illustrations more correctly shows how the size of the object and the hole change as the temperature increases?</a:t>
            </a:r>
          </a:p>
        </p:txBody>
      </p:sp>
      <p:grpSp>
        <p:nvGrpSpPr>
          <p:cNvPr id="207902" name="Group 30">
            <a:extLst>
              <a:ext uri="{FF2B5EF4-FFF2-40B4-BE49-F238E27FC236}">
                <a16:creationId xmlns:a16="http://schemas.microsoft.com/office/drawing/2014/main" id="{D88F1573-C974-D842-97AE-BF5F14C3279D}"/>
              </a:ext>
            </a:extLst>
          </p:cNvPr>
          <p:cNvGrpSpPr>
            <a:grpSpLocks/>
          </p:cNvGrpSpPr>
          <p:nvPr/>
        </p:nvGrpSpPr>
        <p:grpSpPr bwMode="auto">
          <a:xfrm>
            <a:off x="5029200" y="971550"/>
            <a:ext cx="685800" cy="685800"/>
            <a:chOff x="2544" y="624"/>
            <a:chExt cx="576" cy="576"/>
          </a:xfrm>
        </p:grpSpPr>
        <p:sp>
          <p:nvSpPr>
            <p:cNvPr id="207887" name="Oval 15">
              <a:extLst>
                <a:ext uri="{FF2B5EF4-FFF2-40B4-BE49-F238E27FC236}">
                  <a16:creationId xmlns:a16="http://schemas.microsoft.com/office/drawing/2014/main" id="{1EF2FFB1-E1CA-474B-8664-9AAD91E5870F}"/>
                </a:ext>
              </a:extLst>
            </p:cNvPr>
            <p:cNvSpPr>
              <a:spLocks noChangeArrowheads="1"/>
            </p:cNvSpPr>
            <p:nvPr/>
          </p:nvSpPr>
          <p:spPr bwMode="auto">
            <a:xfrm>
              <a:off x="2544" y="624"/>
              <a:ext cx="576" cy="576"/>
            </a:xfrm>
            <a:prstGeom prst="ellipse">
              <a:avLst/>
            </a:prstGeom>
            <a:solidFill>
              <a:srgbClr val="CC66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07890" name="Oval 18">
              <a:extLst>
                <a:ext uri="{FF2B5EF4-FFF2-40B4-BE49-F238E27FC236}">
                  <a16:creationId xmlns:a16="http://schemas.microsoft.com/office/drawing/2014/main" id="{D7FABC91-489E-9B4E-82B8-906C2AA15F0F}"/>
                </a:ext>
              </a:extLst>
            </p:cNvPr>
            <p:cNvSpPr>
              <a:spLocks noChangeArrowheads="1"/>
            </p:cNvSpPr>
            <p:nvPr/>
          </p:nvSpPr>
          <p:spPr bwMode="auto">
            <a:xfrm>
              <a:off x="2688" y="768"/>
              <a:ext cx="288"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207896" name="Group 24">
            <a:extLst>
              <a:ext uri="{FF2B5EF4-FFF2-40B4-BE49-F238E27FC236}">
                <a16:creationId xmlns:a16="http://schemas.microsoft.com/office/drawing/2014/main" id="{B5C0FA3A-BBE6-3848-AE81-A37EEFEF90E6}"/>
              </a:ext>
            </a:extLst>
          </p:cNvPr>
          <p:cNvGrpSpPr>
            <a:grpSpLocks noChangeAspect="1"/>
          </p:cNvGrpSpPr>
          <p:nvPr/>
        </p:nvGrpSpPr>
        <p:grpSpPr bwMode="auto">
          <a:xfrm>
            <a:off x="6543675" y="800100"/>
            <a:ext cx="1028700" cy="1028700"/>
            <a:chOff x="2640" y="720"/>
            <a:chExt cx="576" cy="576"/>
          </a:xfrm>
        </p:grpSpPr>
        <p:sp>
          <p:nvSpPr>
            <p:cNvPr id="207894" name="Oval 22">
              <a:extLst>
                <a:ext uri="{FF2B5EF4-FFF2-40B4-BE49-F238E27FC236}">
                  <a16:creationId xmlns:a16="http://schemas.microsoft.com/office/drawing/2014/main" id="{75455E55-FE02-4C43-9E7E-0DFD527851E8}"/>
                </a:ext>
              </a:extLst>
            </p:cNvPr>
            <p:cNvSpPr>
              <a:spLocks noChangeArrowheads="1"/>
            </p:cNvSpPr>
            <p:nvPr/>
          </p:nvSpPr>
          <p:spPr bwMode="auto">
            <a:xfrm>
              <a:off x="2640" y="720"/>
              <a:ext cx="576" cy="576"/>
            </a:xfrm>
            <a:prstGeom prst="ellipse">
              <a:avLst/>
            </a:prstGeom>
            <a:solidFill>
              <a:srgbClr val="CC66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07895" name="Oval 23">
              <a:extLst>
                <a:ext uri="{FF2B5EF4-FFF2-40B4-BE49-F238E27FC236}">
                  <a16:creationId xmlns:a16="http://schemas.microsoft.com/office/drawing/2014/main" id="{E45BBDD9-EC1D-3847-B9EA-0619F56B8A3F}"/>
                </a:ext>
              </a:extLst>
            </p:cNvPr>
            <p:cNvSpPr>
              <a:spLocks noChangeArrowheads="1"/>
            </p:cNvSpPr>
            <p:nvPr/>
          </p:nvSpPr>
          <p:spPr bwMode="auto">
            <a:xfrm>
              <a:off x="2784" y="864"/>
              <a:ext cx="288"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207903" name="Group 31">
            <a:extLst>
              <a:ext uri="{FF2B5EF4-FFF2-40B4-BE49-F238E27FC236}">
                <a16:creationId xmlns:a16="http://schemas.microsoft.com/office/drawing/2014/main" id="{2BD42648-18AC-6B46-9CCD-DCB60C750242}"/>
              </a:ext>
            </a:extLst>
          </p:cNvPr>
          <p:cNvGrpSpPr>
            <a:grpSpLocks/>
          </p:cNvGrpSpPr>
          <p:nvPr/>
        </p:nvGrpSpPr>
        <p:grpSpPr bwMode="auto">
          <a:xfrm>
            <a:off x="5029200" y="2114550"/>
            <a:ext cx="685800" cy="685800"/>
            <a:chOff x="2592" y="1584"/>
            <a:chExt cx="576" cy="576"/>
          </a:xfrm>
        </p:grpSpPr>
        <p:sp>
          <p:nvSpPr>
            <p:cNvPr id="207897" name="Oval 25">
              <a:extLst>
                <a:ext uri="{FF2B5EF4-FFF2-40B4-BE49-F238E27FC236}">
                  <a16:creationId xmlns:a16="http://schemas.microsoft.com/office/drawing/2014/main" id="{62B9579A-0FCC-EC45-9617-2779E6AC7086}"/>
                </a:ext>
              </a:extLst>
            </p:cNvPr>
            <p:cNvSpPr>
              <a:spLocks noChangeArrowheads="1"/>
            </p:cNvSpPr>
            <p:nvPr/>
          </p:nvSpPr>
          <p:spPr bwMode="auto">
            <a:xfrm>
              <a:off x="2592" y="1584"/>
              <a:ext cx="576" cy="576"/>
            </a:xfrm>
            <a:prstGeom prst="ellipse">
              <a:avLst/>
            </a:prstGeom>
            <a:solidFill>
              <a:srgbClr val="CC66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07898" name="Oval 26">
              <a:extLst>
                <a:ext uri="{FF2B5EF4-FFF2-40B4-BE49-F238E27FC236}">
                  <a16:creationId xmlns:a16="http://schemas.microsoft.com/office/drawing/2014/main" id="{4926718C-ECAC-064D-95CA-EE5A1532E88C}"/>
                </a:ext>
              </a:extLst>
            </p:cNvPr>
            <p:cNvSpPr>
              <a:spLocks noChangeArrowheads="1"/>
            </p:cNvSpPr>
            <p:nvPr/>
          </p:nvSpPr>
          <p:spPr bwMode="auto">
            <a:xfrm>
              <a:off x="2736" y="1728"/>
              <a:ext cx="288"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grpSp>
        <p:nvGrpSpPr>
          <p:cNvPr id="207901" name="Group 29">
            <a:extLst>
              <a:ext uri="{FF2B5EF4-FFF2-40B4-BE49-F238E27FC236}">
                <a16:creationId xmlns:a16="http://schemas.microsoft.com/office/drawing/2014/main" id="{187AD0DA-76D5-5B4F-B588-435D7CFB145B}"/>
              </a:ext>
            </a:extLst>
          </p:cNvPr>
          <p:cNvGrpSpPr>
            <a:grpSpLocks/>
          </p:cNvGrpSpPr>
          <p:nvPr/>
        </p:nvGrpSpPr>
        <p:grpSpPr bwMode="auto">
          <a:xfrm>
            <a:off x="6543675" y="1943100"/>
            <a:ext cx="1028700" cy="1028700"/>
            <a:chOff x="4272" y="1584"/>
            <a:chExt cx="864" cy="864"/>
          </a:xfrm>
        </p:grpSpPr>
        <p:sp>
          <p:nvSpPr>
            <p:cNvPr id="207899" name="Oval 27">
              <a:extLst>
                <a:ext uri="{FF2B5EF4-FFF2-40B4-BE49-F238E27FC236}">
                  <a16:creationId xmlns:a16="http://schemas.microsoft.com/office/drawing/2014/main" id="{95BDEDD4-F85C-ED4C-AC48-B75B56F78983}"/>
                </a:ext>
              </a:extLst>
            </p:cNvPr>
            <p:cNvSpPr>
              <a:spLocks noChangeAspect="1" noChangeArrowheads="1"/>
            </p:cNvSpPr>
            <p:nvPr/>
          </p:nvSpPr>
          <p:spPr bwMode="auto">
            <a:xfrm>
              <a:off x="4272" y="1584"/>
              <a:ext cx="864" cy="864"/>
            </a:xfrm>
            <a:prstGeom prst="ellipse">
              <a:avLst/>
            </a:prstGeom>
            <a:solidFill>
              <a:srgbClr val="CC66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07900" name="Oval 28">
              <a:extLst>
                <a:ext uri="{FF2B5EF4-FFF2-40B4-BE49-F238E27FC236}">
                  <a16:creationId xmlns:a16="http://schemas.microsoft.com/office/drawing/2014/main" id="{969D4B41-4000-0E41-B274-DAC22DEFE790}"/>
                </a:ext>
              </a:extLst>
            </p:cNvPr>
            <p:cNvSpPr>
              <a:spLocks noChangeArrowheads="1"/>
            </p:cNvSpPr>
            <p:nvPr/>
          </p:nvSpPr>
          <p:spPr bwMode="auto">
            <a:xfrm>
              <a:off x="4617" y="1929"/>
              <a:ext cx="173" cy="17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grpSp>
      <p:sp>
        <p:nvSpPr>
          <p:cNvPr id="207904" name="Line 32">
            <a:extLst>
              <a:ext uri="{FF2B5EF4-FFF2-40B4-BE49-F238E27FC236}">
                <a16:creationId xmlns:a16="http://schemas.microsoft.com/office/drawing/2014/main" id="{F701465A-EBFD-4543-96DF-928F987CA862}"/>
              </a:ext>
            </a:extLst>
          </p:cNvPr>
          <p:cNvSpPr>
            <a:spLocks noChangeShapeType="1"/>
          </p:cNvSpPr>
          <p:nvPr/>
        </p:nvSpPr>
        <p:spPr bwMode="auto">
          <a:xfrm>
            <a:off x="5886450" y="1314450"/>
            <a:ext cx="51435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07905" name="Line 33">
            <a:extLst>
              <a:ext uri="{FF2B5EF4-FFF2-40B4-BE49-F238E27FC236}">
                <a16:creationId xmlns:a16="http://schemas.microsoft.com/office/drawing/2014/main" id="{A7229D2D-31AC-BD4B-B7DB-C6F320E72A9C}"/>
              </a:ext>
            </a:extLst>
          </p:cNvPr>
          <p:cNvSpPr>
            <a:spLocks noChangeShapeType="1"/>
          </p:cNvSpPr>
          <p:nvPr/>
        </p:nvSpPr>
        <p:spPr bwMode="auto">
          <a:xfrm>
            <a:off x="5886450" y="2457450"/>
            <a:ext cx="51435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207906" name="Rectangle 34">
            <a:extLst>
              <a:ext uri="{FF2B5EF4-FFF2-40B4-BE49-F238E27FC236}">
                <a16:creationId xmlns:a16="http://schemas.microsoft.com/office/drawing/2014/main" id="{E25B155E-6822-4848-9D4B-F9AFF0F389D2}"/>
              </a:ext>
            </a:extLst>
          </p:cNvPr>
          <p:cNvSpPr>
            <a:spLocks noChangeArrowheads="1"/>
          </p:cNvSpPr>
          <p:nvPr/>
        </p:nvSpPr>
        <p:spPr bwMode="auto">
          <a:xfrm>
            <a:off x="4686300" y="758311"/>
            <a:ext cx="514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altLang="en-US" sz="1800" dirty="0"/>
              <a:t>#1</a:t>
            </a:r>
          </a:p>
        </p:txBody>
      </p:sp>
      <p:sp>
        <p:nvSpPr>
          <p:cNvPr id="207907" name="Rectangle 35">
            <a:extLst>
              <a:ext uri="{FF2B5EF4-FFF2-40B4-BE49-F238E27FC236}">
                <a16:creationId xmlns:a16="http://schemas.microsoft.com/office/drawing/2014/main" id="{5461D82E-FD5E-D642-AB79-E7B88024BCB3}"/>
              </a:ext>
            </a:extLst>
          </p:cNvPr>
          <p:cNvSpPr>
            <a:spLocks noChangeArrowheads="1"/>
          </p:cNvSpPr>
          <p:nvPr/>
        </p:nvSpPr>
        <p:spPr bwMode="auto">
          <a:xfrm>
            <a:off x="4686300" y="1872736"/>
            <a:ext cx="514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altLang="en-US" sz="1800" dirty="0"/>
              <a:t>#2</a:t>
            </a:r>
          </a:p>
        </p:txBody>
      </p:sp>
    </p:spTree>
    <p:extLst>
      <p:ext uri="{BB962C8B-B14F-4D97-AF65-F5344CB8AC3E}">
        <p14:creationId xmlns:p14="http://schemas.microsoft.com/office/powerpoint/2010/main" val="3654250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a:extLst>
              <a:ext uri="{FF2B5EF4-FFF2-40B4-BE49-F238E27FC236}">
                <a16:creationId xmlns:a16="http://schemas.microsoft.com/office/drawing/2014/main" id="{3138FC79-DF73-0B4F-BEC3-0FDE0F3C9814}"/>
              </a:ext>
            </a:extLst>
          </p:cNvPr>
          <p:cNvSpPr txBox="1">
            <a:spLocks noChangeArrowheads="1"/>
          </p:cNvSpPr>
          <p:nvPr/>
        </p:nvSpPr>
        <p:spPr bwMode="auto">
          <a:xfrm>
            <a:off x="1657350" y="1109662"/>
            <a:ext cx="58293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dirty="0"/>
              <a:t>A pitcher contains 0.50 kg of liquid water and 0.50 kg of ice at 0°C. You let heat flow into the pitcher until there is 0.75 kg of liquid water and 0.25 kg of ice. During this process,</a:t>
            </a:r>
          </a:p>
        </p:txBody>
      </p:sp>
      <p:sp>
        <p:nvSpPr>
          <p:cNvPr id="210947" name="Text Box 3">
            <a:extLst>
              <a:ext uri="{FF2B5EF4-FFF2-40B4-BE49-F238E27FC236}">
                <a16:creationId xmlns:a16="http://schemas.microsoft.com/office/drawing/2014/main" id="{829517AA-182A-7F46-9CB6-9D6804FEBB47}"/>
              </a:ext>
            </a:extLst>
          </p:cNvPr>
          <p:cNvSpPr txBox="1">
            <a:spLocks noChangeArrowheads="1"/>
          </p:cNvSpPr>
          <p:nvPr/>
        </p:nvSpPr>
        <p:spPr bwMode="auto">
          <a:xfrm>
            <a:off x="1828800" y="2400301"/>
            <a:ext cx="5829300"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dirty="0"/>
              <a:t>A. the temperature of the ice-water mixture increases slightly.</a:t>
            </a:r>
          </a:p>
          <a:p>
            <a:pPr algn="l">
              <a:spcBef>
                <a:spcPct val="50000"/>
              </a:spcBef>
            </a:pPr>
            <a:r>
              <a:rPr lang="en-US" altLang="en-US" sz="1800" dirty="0"/>
              <a:t>B. the temperature of the ice-water mixture decreases slightly.</a:t>
            </a:r>
          </a:p>
          <a:p>
            <a:pPr algn="l">
              <a:spcBef>
                <a:spcPct val="50000"/>
              </a:spcBef>
            </a:pPr>
            <a:r>
              <a:rPr lang="en-US" altLang="en-US" sz="1800" dirty="0"/>
              <a:t>C. the temperature of the ice-water mixture remains the same.</a:t>
            </a:r>
          </a:p>
          <a:p>
            <a:pPr algn="l">
              <a:spcBef>
                <a:spcPct val="50000"/>
              </a:spcBef>
            </a:pPr>
            <a:r>
              <a:rPr lang="en-US" altLang="en-US" sz="1800" dirty="0"/>
              <a:t>D. The answer depends on the rate at which heat flows. </a:t>
            </a:r>
          </a:p>
        </p:txBody>
      </p:sp>
      <p:sp>
        <p:nvSpPr>
          <p:cNvPr id="210948" name="Text Box 4">
            <a:extLst>
              <a:ext uri="{FF2B5EF4-FFF2-40B4-BE49-F238E27FC236}">
                <a16:creationId xmlns:a16="http://schemas.microsoft.com/office/drawing/2014/main" id="{32369753-2677-2941-88E3-4BF786D8A173}"/>
              </a:ext>
            </a:extLst>
          </p:cNvPr>
          <p:cNvSpPr txBox="1">
            <a:spLocks noChangeArrowheads="1"/>
          </p:cNvSpPr>
          <p:nvPr/>
        </p:nvSpPr>
        <p:spPr bwMode="auto">
          <a:xfrm>
            <a:off x="1200150" y="342901"/>
            <a:ext cx="971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t>TQ6.4</a:t>
            </a:r>
          </a:p>
        </p:txBody>
      </p:sp>
    </p:spTree>
    <p:extLst>
      <p:ext uri="{BB962C8B-B14F-4D97-AF65-F5344CB8AC3E}">
        <p14:creationId xmlns:p14="http://schemas.microsoft.com/office/powerpoint/2010/main" val="19403584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a:extLst>
              <a:ext uri="{FF2B5EF4-FFF2-40B4-BE49-F238E27FC236}">
                <a16:creationId xmlns:a16="http://schemas.microsoft.com/office/drawing/2014/main" id="{C98118E4-0D90-0B46-B67C-DE9C14402A6D}"/>
              </a:ext>
            </a:extLst>
          </p:cNvPr>
          <p:cNvSpPr txBox="1">
            <a:spLocks noChangeArrowheads="1"/>
          </p:cNvSpPr>
          <p:nvPr/>
        </p:nvSpPr>
        <p:spPr bwMode="auto">
          <a:xfrm>
            <a:off x="1657350" y="1109664"/>
            <a:ext cx="58293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dirty="0"/>
              <a:t>A chair has a wooden seat but metal legs. The chair legs feel colder to the touch than does the seat. Why is this?</a:t>
            </a:r>
          </a:p>
        </p:txBody>
      </p:sp>
      <p:sp>
        <p:nvSpPr>
          <p:cNvPr id="212995" name="Text Box 3">
            <a:extLst>
              <a:ext uri="{FF2B5EF4-FFF2-40B4-BE49-F238E27FC236}">
                <a16:creationId xmlns:a16="http://schemas.microsoft.com/office/drawing/2014/main" id="{54E1E7C1-52B2-0E4C-AF3A-DF0C4CCAD6BD}"/>
              </a:ext>
            </a:extLst>
          </p:cNvPr>
          <p:cNvSpPr txBox="1">
            <a:spLocks noChangeArrowheads="1"/>
          </p:cNvSpPr>
          <p:nvPr/>
        </p:nvSpPr>
        <p:spPr bwMode="auto">
          <a:xfrm>
            <a:off x="1719263" y="1885951"/>
            <a:ext cx="588645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dirty="0"/>
              <a:t>A. The metal is at a lower temperature than the wood.</a:t>
            </a:r>
          </a:p>
          <a:p>
            <a:pPr algn="l">
              <a:spcBef>
                <a:spcPct val="50000"/>
              </a:spcBef>
            </a:pPr>
            <a:r>
              <a:rPr lang="en-US" altLang="en-US" sz="1800" dirty="0"/>
              <a:t>B. The metal has a higher specific heat than the wood. </a:t>
            </a:r>
          </a:p>
          <a:p>
            <a:pPr algn="l">
              <a:spcBef>
                <a:spcPct val="50000"/>
              </a:spcBef>
            </a:pPr>
            <a:r>
              <a:rPr lang="en-US" altLang="en-US" sz="1800" dirty="0"/>
              <a:t>C. The metal has a lower specific heat than the wood.</a:t>
            </a:r>
          </a:p>
          <a:p>
            <a:pPr algn="l">
              <a:spcBef>
                <a:spcPct val="50000"/>
              </a:spcBef>
            </a:pPr>
            <a:r>
              <a:rPr lang="en-US" altLang="en-US" sz="1800" dirty="0"/>
              <a:t>D. The metal has a higher thermal conductivity than the wood.</a:t>
            </a:r>
          </a:p>
          <a:p>
            <a:pPr algn="l">
              <a:spcBef>
                <a:spcPct val="50000"/>
              </a:spcBef>
            </a:pPr>
            <a:r>
              <a:rPr lang="en-US" altLang="en-US" sz="1800" dirty="0"/>
              <a:t>E. The metal has a lower thermal conductivity than the wood.</a:t>
            </a:r>
          </a:p>
        </p:txBody>
      </p:sp>
      <p:sp>
        <p:nvSpPr>
          <p:cNvPr id="212996" name="Text Box 4">
            <a:extLst>
              <a:ext uri="{FF2B5EF4-FFF2-40B4-BE49-F238E27FC236}">
                <a16:creationId xmlns:a16="http://schemas.microsoft.com/office/drawing/2014/main" id="{AEFB497E-E187-9949-9DA0-D8B4EA634803}"/>
              </a:ext>
            </a:extLst>
          </p:cNvPr>
          <p:cNvSpPr txBox="1">
            <a:spLocks noChangeArrowheads="1"/>
          </p:cNvSpPr>
          <p:nvPr/>
        </p:nvSpPr>
        <p:spPr bwMode="auto">
          <a:xfrm>
            <a:off x="1200150" y="342901"/>
            <a:ext cx="971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t>TQ6.5</a:t>
            </a:r>
          </a:p>
        </p:txBody>
      </p:sp>
    </p:spTree>
    <p:extLst>
      <p:ext uri="{BB962C8B-B14F-4D97-AF65-F5344CB8AC3E}">
        <p14:creationId xmlns:p14="http://schemas.microsoft.com/office/powerpoint/2010/main" val="708053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a:extLst>
              <a:ext uri="{FF2B5EF4-FFF2-40B4-BE49-F238E27FC236}">
                <a16:creationId xmlns:a16="http://schemas.microsoft.com/office/drawing/2014/main" id="{A23D2E3D-DAAD-0C44-87A3-8568F5B1D17B}"/>
              </a:ext>
            </a:extLst>
          </p:cNvPr>
          <p:cNvSpPr txBox="1">
            <a:spLocks noChangeArrowheads="1"/>
          </p:cNvSpPr>
          <p:nvPr/>
        </p:nvSpPr>
        <p:spPr bwMode="auto">
          <a:xfrm>
            <a:off x="1657350" y="1109664"/>
            <a:ext cx="5829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a:t>When you first step out of a swimming pool on a warm day, you feel cool. This is due primarily to</a:t>
            </a:r>
          </a:p>
        </p:txBody>
      </p:sp>
      <p:sp>
        <p:nvSpPr>
          <p:cNvPr id="218115" name="Text Box 3">
            <a:extLst>
              <a:ext uri="{FF2B5EF4-FFF2-40B4-BE49-F238E27FC236}">
                <a16:creationId xmlns:a16="http://schemas.microsoft.com/office/drawing/2014/main" id="{8B0EF798-ADBB-AA43-82D4-C19ECAD57792}"/>
              </a:ext>
            </a:extLst>
          </p:cNvPr>
          <p:cNvSpPr txBox="1">
            <a:spLocks noChangeArrowheads="1"/>
          </p:cNvSpPr>
          <p:nvPr/>
        </p:nvSpPr>
        <p:spPr bwMode="auto">
          <a:xfrm>
            <a:off x="2462212" y="1885951"/>
            <a:ext cx="4224338"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800" dirty="0"/>
              <a:t>A. conduction.</a:t>
            </a:r>
          </a:p>
          <a:p>
            <a:pPr algn="l">
              <a:spcBef>
                <a:spcPct val="50000"/>
              </a:spcBef>
            </a:pPr>
            <a:r>
              <a:rPr lang="en-US" altLang="en-US" sz="1800" dirty="0"/>
              <a:t>B. convection. </a:t>
            </a:r>
          </a:p>
          <a:p>
            <a:pPr algn="l">
              <a:spcBef>
                <a:spcPct val="50000"/>
              </a:spcBef>
            </a:pPr>
            <a:r>
              <a:rPr lang="en-US" altLang="en-US" sz="1800" dirty="0"/>
              <a:t>C. radiation.</a:t>
            </a:r>
          </a:p>
          <a:p>
            <a:pPr algn="l">
              <a:spcBef>
                <a:spcPct val="50000"/>
              </a:spcBef>
            </a:pPr>
            <a:r>
              <a:rPr lang="en-US" altLang="en-US" sz="1800" dirty="0"/>
              <a:t>D. All three of these are equally important.</a:t>
            </a:r>
          </a:p>
        </p:txBody>
      </p:sp>
      <p:sp>
        <p:nvSpPr>
          <p:cNvPr id="218116" name="Text Box 4">
            <a:extLst>
              <a:ext uri="{FF2B5EF4-FFF2-40B4-BE49-F238E27FC236}">
                <a16:creationId xmlns:a16="http://schemas.microsoft.com/office/drawing/2014/main" id="{D6E166A8-7736-DE4C-B46A-41705C784D99}"/>
              </a:ext>
            </a:extLst>
          </p:cNvPr>
          <p:cNvSpPr txBox="1">
            <a:spLocks noChangeArrowheads="1"/>
          </p:cNvSpPr>
          <p:nvPr/>
        </p:nvSpPr>
        <p:spPr bwMode="auto">
          <a:xfrm>
            <a:off x="1200150" y="342901"/>
            <a:ext cx="9715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TQ6.6</a:t>
            </a:r>
          </a:p>
        </p:txBody>
      </p:sp>
    </p:spTree>
    <p:extLst>
      <p:ext uri="{BB962C8B-B14F-4D97-AF65-F5344CB8AC3E}">
        <p14:creationId xmlns:p14="http://schemas.microsoft.com/office/powerpoint/2010/main" val="120504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982" y="114300"/>
            <a:ext cx="6400800" cy="403957"/>
          </a:xfrm>
        </p:spPr>
        <p:txBody>
          <a:bodyPr/>
          <a:lstStyle/>
          <a:p>
            <a:r>
              <a:rPr lang="en-US" dirty="0"/>
              <a:t>Temperature and Thermometer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6636" y="479304"/>
                <a:ext cx="7067550" cy="5258363"/>
              </a:xfrm>
            </p:spPr>
            <p:txBody>
              <a:bodyPr/>
              <a:lstStyle/>
              <a:p>
                <a:r>
                  <a:rPr lang="en-US" sz="1800" dirty="0"/>
                  <a:t> a </a:t>
                </a:r>
                <a:r>
                  <a:rPr lang="en-US" sz="1800" dirty="0">
                    <a:solidFill>
                      <a:srgbClr val="FF0000"/>
                    </a:solidFill>
                  </a:rPr>
                  <a:t>thermometer  is used to measure Temperature </a:t>
                </a:r>
                <a:r>
                  <a:rPr lang="en-US" sz="1800" dirty="0"/>
                  <a:t>(the degree of hotness)</a:t>
                </a:r>
              </a:p>
              <a:p>
                <a:r>
                  <a:rPr lang="en-US" sz="1800" dirty="0">
                    <a:solidFill>
                      <a:srgbClr val="C00000"/>
                    </a:solidFill>
                  </a:rPr>
                  <a:t> properties of matter can be used to make thermometers</a:t>
                </a:r>
                <a:r>
                  <a:rPr lang="en-US" sz="1800" dirty="0"/>
                  <a:t>, the length of a mercury/alcohol thread in a thermometer to tell the temperature</a:t>
                </a:r>
                <a:r>
                  <a:rPr lang="en-US" sz="1800" dirty="0">
                    <a:solidFill>
                      <a:srgbClr val="FF0000"/>
                    </a:solidFill>
                  </a:rPr>
                  <a:t>.</a:t>
                </a:r>
                <a:endParaRPr lang="en-US" sz="1800" dirty="0"/>
              </a:p>
              <a:p>
                <a:r>
                  <a:rPr lang="en-US" sz="1800" dirty="0">
                    <a:solidFill>
                      <a:schemeClr val="tx2"/>
                    </a:solidFill>
                  </a:rPr>
                  <a:t>When temperature changes, the properties of an object changes. </a:t>
                </a:r>
              </a:p>
              <a:p>
                <a:r>
                  <a:rPr lang="en-US" sz="1800" dirty="0">
                    <a:solidFill>
                      <a:schemeClr val="tx2"/>
                    </a:solidFill>
                  </a:rPr>
                  <a:t>For example, the volume of mercury/alcohol is changes with temperature. </a:t>
                </a:r>
                <a:r>
                  <a:rPr lang="en-US" sz="1800" dirty="0">
                    <a:solidFill>
                      <a:srgbClr val="FF0000"/>
                    </a:solidFill>
                  </a:rPr>
                  <a:t>Put them in a glass tube, the length of the mercury/alcohol thread changes with temperature (degree of hotness)</a:t>
                </a:r>
              </a:p>
              <a:p>
                <a:r>
                  <a:rPr lang="en-US" sz="1800" dirty="0"/>
                  <a:t>When temperature increases, the volume of the mercury/ alcohol increase. The length of the thread increases (is proportional to temperature). </a:t>
                </a:r>
              </a:p>
              <a:p>
                <a:r>
                  <a:rPr lang="en-US" sz="1800" dirty="0"/>
                  <a:t>Measure the length give you the temperature</a:t>
                </a:r>
              </a:p>
              <a:p>
                <a:pPr/>
                <a14:m>
                  <m:oMathPara xmlns:m="http://schemas.openxmlformats.org/officeDocument/2006/math">
                    <m:oMathParaPr>
                      <m:jc m:val="centerGroup"/>
                    </m:oMathParaPr>
                    <m:oMath xmlns:m="http://schemas.openxmlformats.org/officeDocument/2006/math">
                      <m:r>
                        <a:rPr lang="en-US" sz="1800" i="1">
                          <a:solidFill>
                            <a:srgbClr val="FF0000"/>
                          </a:solidFill>
                          <a:latin typeface="Cambria Math" panose="02040503050406030204" pitchFamily="18" charset="0"/>
                        </a:rPr>
                        <m:t>𝑙</m:t>
                      </m:r>
                      <m:r>
                        <a:rPr lang="en-US" sz="1800" i="1">
                          <a:solidFill>
                            <a:srgbClr val="FF0000"/>
                          </a:solidFill>
                          <a:latin typeface="Cambria Math" panose="02040503050406030204" pitchFamily="18" charset="0"/>
                        </a:rPr>
                        <m:t>=</m:t>
                      </m:r>
                      <m:r>
                        <a:rPr lang="en-US" sz="1800" i="1">
                          <a:solidFill>
                            <a:srgbClr val="FF0000"/>
                          </a:solidFill>
                          <a:latin typeface="Cambria Math" panose="02040503050406030204" pitchFamily="18" charset="0"/>
                        </a:rPr>
                        <m:t>𝑎</m:t>
                      </m:r>
                      <m:r>
                        <a:rPr lang="en-US" sz="1800" i="1">
                          <a:solidFill>
                            <a:srgbClr val="FF0000"/>
                          </a:solidFill>
                          <a:latin typeface="Cambria Math" panose="02040503050406030204" pitchFamily="18" charset="0"/>
                        </a:rPr>
                        <m:t>+</m:t>
                      </m:r>
                      <m:r>
                        <a:rPr lang="en-US" sz="1800" i="1">
                          <a:solidFill>
                            <a:srgbClr val="FF0000"/>
                          </a:solidFill>
                          <a:latin typeface="Cambria Math" panose="02040503050406030204" pitchFamily="18" charset="0"/>
                        </a:rPr>
                        <m:t>𝑏</m:t>
                      </m:r>
                      <m:r>
                        <a:rPr lang="en-US" sz="1800" i="1">
                          <a:solidFill>
                            <a:srgbClr val="FF0000"/>
                          </a:solidFill>
                          <a:latin typeface="Cambria Math" panose="02040503050406030204" pitchFamily="18" charset="0"/>
                          <a:ea typeface="Cambria Math" panose="02040503050406030204" pitchFamily="18" charset="0"/>
                        </a:rPr>
                        <m:t>×</m:t>
                      </m:r>
                      <m:r>
                        <a:rPr lang="en-US" sz="1800" i="1">
                          <a:solidFill>
                            <a:srgbClr val="FF0000"/>
                          </a:solidFill>
                          <a:latin typeface="Cambria Math" panose="02040503050406030204" pitchFamily="18" charset="0"/>
                        </a:rPr>
                        <m:t>𝑇</m:t>
                      </m:r>
                    </m:oMath>
                  </m:oMathPara>
                </a14:m>
                <a:endParaRPr lang="en-US" sz="18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6636" y="479304"/>
                <a:ext cx="7067550" cy="5258363"/>
              </a:xfrm>
              <a:blipFill>
                <a:blip r:embed="rId2"/>
                <a:stretch>
                  <a:fillRect l="-718" t="-482" r="-89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D32D26C-98B0-8F4C-8331-34BE74C68883}"/>
              </a:ext>
            </a:extLst>
          </p:cNvPr>
          <p:cNvPicPr>
            <a:picLocks noChangeAspect="1"/>
          </p:cNvPicPr>
          <p:nvPr/>
        </p:nvPicPr>
        <p:blipFill>
          <a:blip r:embed="rId3"/>
          <a:stretch>
            <a:fillRect/>
          </a:stretch>
        </p:blipFill>
        <p:spPr>
          <a:xfrm>
            <a:off x="7848600" y="970121"/>
            <a:ext cx="778193" cy="1843088"/>
          </a:xfrm>
          <a:prstGeom prst="rect">
            <a:avLst/>
          </a:prstGeom>
        </p:spPr>
      </p:pic>
      <p:pic>
        <p:nvPicPr>
          <p:cNvPr id="5" name="Picture 4">
            <a:extLst>
              <a:ext uri="{FF2B5EF4-FFF2-40B4-BE49-F238E27FC236}">
                <a16:creationId xmlns:a16="http://schemas.microsoft.com/office/drawing/2014/main" id="{C9E1E161-F5D5-B54B-B280-4FCA0F6B98BC}"/>
              </a:ext>
            </a:extLst>
          </p:cNvPr>
          <p:cNvPicPr>
            <a:picLocks noChangeAspect="1"/>
          </p:cNvPicPr>
          <p:nvPr/>
        </p:nvPicPr>
        <p:blipFill>
          <a:blip r:embed="rId4"/>
          <a:stretch>
            <a:fillRect/>
          </a:stretch>
        </p:blipFill>
        <p:spPr>
          <a:xfrm>
            <a:off x="7568316" y="3657661"/>
            <a:ext cx="1338760" cy="1004070"/>
          </a:xfrm>
          <a:prstGeom prst="rect">
            <a:avLst/>
          </a:prstGeom>
        </p:spPr>
      </p:pic>
      <p:sp>
        <p:nvSpPr>
          <p:cNvPr id="10" name="Left Brace 9">
            <a:extLst>
              <a:ext uri="{FF2B5EF4-FFF2-40B4-BE49-F238E27FC236}">
                <a16:creationId xmlns:a16="http://schemas.microsoft.com/office/drawing/2014/main" id="{AFBD6757-20C1-644A-B781-768A2DAD22D3}"/>
              </a:ext>
            </a:extLst>
          </p:cNvPr>
          <p:cNvSpPr/>
          <p:nvPr/>
        </p:nvSpPr>
        <p:spPr bwMode="auto">
          <a:xfrm>
            <a:off x="6899672" y="2272973"/>
            <a:ext cx="678656" cy="2165679"/>
          </a:xfrm>
          <a:prstGeom prst="leftBrace">
            <a:avLst>
              <a:gd name="adj1" fmla="val 8333"/>
              <a:gd name="adj2" fmla="val 34423"/>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69056" tIns="34529" rIns="69056" bIns="34529" numCol="1" rtlCol="0" anchor="ctr" anchorCtr="0" compatLnSpc="1">
            <a:prstTxWarp prst="textNoShape">
              <a:avLst/>
            </a:prstTxWarp>
          </a:bodyPr>
          <a:lstStyle/>
          <a:p>
            <a:pPr defTabSz="685783"/>
            <a:endParaRPr lang="en-US" sz="1800" dirty="0"/>
          </a:p>
        </p:txBody>
      </p:sp>
    </p:spTree>
    <p:extLst>
      <p:ext uri="{BB962C8B-B14F-4D97-AF65-F5344CB8AC3E}">
        <p14:creationId xmlns:p14="http://schemas.microsoft.com/office/powerpoint/2010/main" val="1422182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8EC9-1262-594C-93B6-E6461E3EF79E}"/>
              </a:ext>
            </a:extLst>
          </p:cNvPr>
          <p:cNvSpPr>
            <a:spLocks noGrp="1"/>
          </p:cNvSpPr>
          <p:nvPr>
            <p:ph type="title"/>
          </p:nvPr>
        </p:nvSpPr>
        <p:spPr/>
        <p:txBody>
          <a:bodyPr/>
          <a:lstStyle/>
          <a:p>
            <a:r>
              <a:rPr lang="en-US" dirty="0"/>
              <a:t>Gas Thermometer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09C5E2-F977-894E-B372-8A43E4C51464}"/>
                  </a:ext>
                </a:extLst>
              </p:cNvPr>
              <p:cNvSpPr>
                <a:spLocks noGrp="1"/>
              </p:cNvSpPr>
              <p:nvPr>
                <p:ph idx="1"/>
              </p:nvPr>
            </p:nvSpPr>
            <p:spPr>
              <a:xfrm>
                <a:off x="381000" y="467459"/>
                <a:ext cx="5791200" cy="3770263"/>
              </a:xfrm>
            </p:spPr>
            <p:txBody>
              <a:bodyPr/>
              <a:lstStyle/>
              <a:p>
                <a:r>
                  <a:rPr lang="en-US" sz="2000" dirty="0"/>
                  <a:t>The pressure of a gas with fixed volume is used to measure the temperature. The pressure of the gas is measured by the length of the mercury column, h.</a:t>
                </a:r>
              </a:p>
              <a:p>
                <a:r>
                  <a:rPr lang="en-US" sz="2000" dirty="0"/>
                  <a:t>Temperature increases (hotter), pressure increases. h increases. Pressure tells you the temperature</a:t>
                </a:r>
              </a:p>
              <a:p>
                <a:r>
                  <a:rPr lang="en-US" sz="2000" dirty="0"/>
                  <a:t>Relation between pressure and temperature (C)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𝐶</m:t>
                        </m:r>
                      </m:sub>
                    </m:sSub>
                  </m:oMath>
                </a14:m>
                <a:endParaRPr lang="en-US" sz="2000" dirty="0"/>
              </a:p>
              <a:p>
                <a:r>
                  <a:rPr lang="en-US" sz="2000" dirty="0"/>
                  <a:t>From pressure you can find T</a:t>
                </a:r>
                <a:r>
                  <a:rPr lang="en-US" sz="2000" baseline="-25000" dirty="0"/>
                  <a:t>C</a:t>
                </a:r>
                <a:endParaRPr lang="en-US" sz="2000" dirty="0"/>
              </a:p>
            </p:txBody>
          </p:sp>
        </mc:Choice>
        <mc:Fallback xmlns="">
          <p:sp>
            <p:nvSpPr>
              <p:cNvPr id="3" name="Content Placeholder 2">
                <a:extLst>
                  <a:ext uri="{FF2B5EF4-FFF2-40B4-BE49-F238E27FC236}">
                    <a16:creationId xmlns:a16="http://schemas.microsoft.com/office/drawing/2014/main" id="{E909C5E2-F977-894E-B372-8A43E4C51464}"/>
                  </a:ext>
                </a:extLst>
              </p:cNvPr>
              <p:cNvSpPr>
                <a:spLocks noGrp="1" noRot="1" noChangeAspect="1" noMove="1" noResize="1" noEditPoints="1" noAdjustHandles="1" noChangeArrowheads="1" noChangeShapeType="1" noTextEdit="1"/>
              </p:cNvSpPr>
              <p:nvPr>
                <p:ph idx="1"/>
              </p:nvPr>
            </p:nvSpPr>
            <p:spPr>
              <a:xfrm>
                <a:off x="381000" y="467459"/>
                <a:ext cx="5791200" cy="3770263"/>
              </a:xfrm>
              <a:blipFill>
                <a:blip r:embed="rId2"/>
                <a:stretch>
                  <a:fillRect l="-1094" t="-671" b="-167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BBDC701-FFAC-1445-A2FB-5EE207DB4361}"/>
              </a:ext>
            </a:extLst>
          </p:cNvPr>
          <p:cNvPicPr>
            <a:picLocks noChangeAspect="1"/>
          </p:cNvPicPr>
          <p:nvPr/>
        </p:nvPicPr>
        <p:blipFill rotWithShape="1">
          <a:blip r:embed="rId3"/>
          <a:srcRect l="18334" t="4314" r="18068"/>
          <a:stretch/>
        </p:blipFill>
        <p:spPr>
          <a:xfrm>
            <a:off x="6096000" y="845276"/>
            <a:ext cx="2345634" cy="264683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1B7A80-0CAD-9040-9F44-2574A0FDD34A}"/>
                  </a:ext>
                </a:extLst>
              </p:cNvPr>
              <p:cNvSpPr txBox="1"/>
              <p:nvPr/>
            </p:nvSpPr>
            <p:spPr>
              <a:xfrm>
                <a:off x="914400" y="4237722"/>
                <a:ext cx="5025160" cy="1200329"/>
              </a:xfrm>
              <a:prstGeom prst="rect">
                <a:avLst/>
              </a:prstGeom>
              <a:noFill/>
            </p:spPr>
            <p:txBody>
              <a:bodyPr wrap="square" rtlCol="0">
                <a:spAutoFit/>
              </a:bodyPr>
              <a:lstStyle/>
              <a:p>
                <a:pPr algn="l"/>
                <a:r>
                  <a:rPr lang="en-US" sz="1800" dirty="0">
                    <a:solidFill>
                      <a:srgbClr val="C00000"/>
                    </a:solidFill>
                  </a:rPr>
                  <a:t>Pressure of gas=P</a:t>
                </a:r>
                <a:r>
                  <a:rPr lang="en-US" sz="1800" baseline="-25000" dirty="0">
                    <a:solidFill>
                      <a:srgbClr val="C00000"/>
                    </a:solidFill>
                  </a:rPr>
                  <a:t>1</a:t>
                </a:r>
                <a:r>
                  <a:rPr lang="en-US" sz="1800" dirty="0">
                    <a:solidFill>
                      <a:srgbClr val="C00000"/>
                    </a:solidFill>
                  </a:rPr>
                  <a:t>, Pressure outside=P</a:t>
                </a:r>
                <a:r>
                  <a:rPr lang="en-US" sz="1800" baseline="-25000" dirty="0">
                    <a:solidFill>
                      <a:srgbClr val="C00000"/>
                    </a:solidFill>
                  </a:rPr>
                  <a:t>2</a:t>
                </a:r>
              </a:p>
              <a:p>
                <a:pPr algn="l"/>
                <a14:m>
                  <m:oMathPara xmlns:m="http://schemas.openxmlformats.org/officeDocument/2006/math">
                    <m:oMathParaPr>
                      <m:jc m:val="centerGroup"/>
                    </m:oMathParaPr>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𝑃</m:t>
                          </m:r>
                        </m:e>
                        <m:sub>
                          <m:r>
                            <a:rPr lang="en-US" sz="1800" i="1">
                              <a:solidFill>
                                <a:srgbClr val="C00000"/>
                              </a:solidFill>
                              <a:latin typeface="Cambria Math" panose="02040503050406030204" pitchFamily="18" charset="0"/>
                            </a:rPr>
                            <m:t>1</m:t>
                          </m:r>
                        </m:sub>
                      </m:sSub>
                      <m:r>
                        <a:rPr lang="en-US" sz="1800" i="1">
                          <a:solidFill>
                            <a:srgbClr val="C00000"/>
                          </a:solidFill>
                          <a:latin typeface="Cambria Math" panose="02040503050406030204" pitchFamily="18" charset="0"/>
                        </a:rPr>
                        <m:t>=</m:t>
                      </m:r>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panose="02040503050406030204" pitchFamily="18" charset="0"/>
                            </a:rPr>
                            <m:t>𝑃</m:t>
                          </m:r>
                        </m:e>
                        <m:sub>
                          <m:r>
                            <a:rPr lang="en-US" sz="1800" i="1">
                              <a:solidFill>
                                <a:srgbClr val="C00000"/>
                              </a:solidFill>
                              <a:latin typeface="Cambria Math" panose="02040503050406030204" pitchFamily="18" charset="0"/>
                            </a:rPr>
                            <m:t>2</m:t>
                          </m:r>
                        </m:sub>
                      </m:sSub>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𝜌</m:t>
                      </m:r>
                      <m:r>
                        <a:rPr lang="en-US" sz="1800" i="1">
                          <a:solidFill>
                            <a:srgbClr val="C00000"/>
                          </a:solidFill>
                          <a:latin typeface="Cambria Math" panose="02040503050406030204" pitchFamily="18" charset="0"/>
                        </a:rPr>
                        <m:t>𝑔h</m:t>
                      </m:r>
                      <m:r>
                        <a:rPr lang="en-US" sz="1800" i="1">
                          <a:solidFill>
                            <a:srgbClr val="C00000"/>
                          </a:solidFill>
                          <a:latin typeface="Cambria Math" panose="02040503050406030204" pitchFamily="18" charset="0"/>
                        </a:rPr>
                        <m:t>;   </m:t>
                      </m:r>
                      <m:r>
                        <a:rPr lang="en-US" sz="1800" i="1">
                          <a:solidFill>
                            <a:srgbClr val="C00000"/>
                          </a:solidFill>
                          <a:latin typeface="Cambria Math" panose="02040503050406030204" pitchFamily="18" charset="0"/>
                        </a:rPr>
                        <m:t>𝜌</m:t>
                      </m:r>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𝑑𝑒𝑛𝑠𝑖𝑡𝑦</m:t>
                      </m:r>
                      <m:r>
                        <a:rPr lang="en-US" sz="1800" i="1">
                          <a:solidFill>
                            <a:srgbClr val="C00000"/>
                          </a:solidFill>
                          <a:latin typeface="Cambria Math" panose="02040503050406030204" pitchFamily="18" charset="0"/>
                        </a:rPr>
                        <m:t> </m:t>
                      </m:r>
                      <m:r>
                        <a:rPr lang="en-US" sz="1800" i="1">
                          <a:solidFill>
                            <a:srgbClr val="C00000"/>
                          </a:solidFill>
                          <a:latin typeface="Cambria Math" panose="02040503050406030204" pitchFamily="18" charset="0"/>
                        </a:rPr>
                        <m:t>𝑜𝑓</m:t>
                      </m:r>
                      <m:r>
                        <a:rPr lang="en-US" sz="1800" i="1">
                          <a:solidFill>
                            <a:srgbClr val="C00000"/>
                          </a:solidFill>
                          <a:latin typeface="Cambria Math" panose="02040503050406030204" pitchFamily="18" charset="0"/>
                        </a:rPr>
                        <m:t> </m:t>
                      </m:r>
                      <m:r>
                        <a:rPr lang="en-US" sz="1800" i="1">
                          <a:solidFill>
                            <a:srgbClr val="C00000"/>
                          </a:solidFill>
                          <a:latin typeface="Cambria Math" panose="02040503050406030204" pitchFamily="18" charset="0"/>
                        </a:rPr>
                        <m:t>𝑚𝑒𝑟𝑐𝑢𝑟𝑦</m:t>
                      </m:r>
                      <m:r>
                        <a:rPr lang="en-US" sz="1800" i="1">
                          <a:solidFill>
                            <a:srgbClr val="C00000"/>
                          </a:solidFill>
                          <a:latin typeface="Cambria Math" panose="02040503050406030204" pitchFamily="18" charset="0"/>
                        </a:rPr>
                        <m:t>, </m:t>
                      </m:r>
                    </m:oMath>
                  </m:oMathPara>
                </a14:m>
                <a:endParaRPr lang="en-US" sz="1800" i="1" dirty="0">
                  <a:solidFill>
                    <a:srgbClr val="C00000"/>
                  </a:solidFill>
                  <a:latin typeface="Cambria Math" panose="02040503050406030204" pitchFamily="18" charset="0"/>
                </a:endParaRPr>
              </a:p>
              <a:p>
                <a:pPr algn="l"/>
                <a14:m>
                  <m:oMath xmlns:m="http://schemas.openxmlformats.org/officeDocument/2006/math">
                    <m:r>
                      <a:rPr lang="en-US" sz="1800" i="1">
                        <a:solidFill>
                          <a:srgbClr val="C00000"/>
                        </a:solidFill>
                        <a:latin typeface="Cambria Math" panose="02040503050406030204" pitchFamily="18" charset="0"/>
                      </a:rPr>
                      <m:t>𝑔</m:t>
                    </m:r>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𝑔𝑟𝑎𝑣𝑖𝑡𝑎𝑡𝑖𝑜𝑛𝑎𝑙</m:t>
                    </m:r>
                    <m:r>
                      <a:rPr lang="en-US" sz="1800" i="1">
                        <a:solidFill>
                          <a:srgbClr val="C00000"/>
                        </a:solidFill>
                        <a:latin typeface="Cambria Math" panose="02040503050406030204" pitchFamily="18" charset="0"/>
                      </a:rPr>
                      <m:t> </m:t>
                    </m:r>
                    <m:r>
                      <a:rPr lang="en-US" sz="1800" i="1">
                        <a:solidFill>
                          <a:srgbClr val="C00000"/>
                        </a:solidFill>
                        <a:latin typeface="Cambria Math" panose="02040503050406030204" pitchFamily="18" charset="0"/>
                      </a:rPr>
                      <m:t>𝑎𝑐𝑐𝑒𝑙𝑒𝑟𝑎𝑡𝑖𝑜𝑛</m:t>
                    </m:r>
                  </m:oMath>
                </a14:m>
                <a:r>
                  <a:rPr lang="en-US" sz="1800" dirty="0">
                    <a:solidFill>
                      <a:srgbClr val="C00000"/>
                    </a:solidFill>
                  </a:rPr>
                  <a:t>, </a:t>
                </a:r>
                <a:endParaRPr lang="en-US" sz="1800" i="1" dirty="0">
                  <a:solidFill>
                    <a:srgbClr val="C00000"/>
                  </a:solidFill>
                  <a:latin typeface="Cambria Math" panose="02040503050406030204" pitchFamily="18" charset="0"/>
                </a:endParaRPr>
              </a:p>
              <a:p>
                <a:pPr algn="l"/>
                <a14:m>
                  <m:oMath xmlns:m="http://schemas.openxmlformats.org/officeDocument/2006/math">
                    <m:r>
                      <a:rPr lang="en-US" sz="1800" i="1">
                        <a:solidFill>
                          <a:srgbClr val="C00000"/>
                        </a:solidFill>
                        <a:latin typeface="Cambria Math" panose="02040503050406030204" pitchFamily="18" charset="0"/>
                      </a:rPr>
                      <m:t>h</m:t>
                    </m:r>
                    <m:r>
                      <a:rPr lang="en-US" sz="1800" i="1">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rPr>
                      <m:t>𝑑𝑖𝑓𝑓𝑒𝑟𝑒𝑛𝑐𝑒</m:t>
                    </m:r>
                    <m:r>
                      <a:rPr lang="en-US" sz="1800" i="1">
                        <a:solidFill>
                          <a:srgbClr val="C00000"/>
                        </a:solidFill>
                        <a:latin typeface="Cambria Math" panose="02040503050406030204" pitchFamily="18" charset="0"/>
                      </a:rPr>
                      <m:t> </m:t>
                    </m:r>
                    <m:r>
                      <a:rPr lang="en-US" sz="1800" i="1">
                        <a:solidFill>
                          <a:srgbClr val="C00000"/>
                        </a:solidFill>
                        <a:latin typeface="Cambria Math" panose="02040503050406030204" pitchFamily="18" charset="0"/>
                      </a:rPr>
                      <m:t>𝑏𝑒𝑡𝑤𝑒𝑒𝑛</m:t>
                    </m:r>
                    <m:r>
                      <a:rPr lang="en-US" sz="1800" i="1">
                        <a:solidFill>
                          <a:srgbClr val="C00000"/>
                        </a:solidFill>
                        <a:latin typeface="Cambria Math" panose="02040503050406030204" pitchFamily="18" charset="0"/>
                      </a:rPr>
                      <m:t> </m:t>
                    </m:r>
                    <m:r>
                      <a:rPr lang="en-US" sz="1800" i="1">
                        <a:solidFill>
                          <a:srgbClr val="C00000"/>
                        </a:solidFill>
                        <a:latin typeface="Cambria Math" panose="02040503050406030204" pitchFamily="18" charset="0"/>
                      </a:rPr>
                      <m:t>𝑡h𝑒</m:t>
                    </m:r>
                    <m:r>
                      <a:rPr lang="en-US" sz="1800" i="1">
                        <a:solidFill>
                          <a:srgbClr val="C00000"/>
                        </a:solidFill>
                        <a:latin typeface="Cambria Math" panose="02040503050406030204" pitchFamily="18" charset="0"/>
                      </a:rPr>
                      <m:t> </m:t>
                    </m:r>
                    <m:r>
                      <a:rPr lang="en-US" sz="1800" i="1">
                        <a:solidFill>
                          <a:srgbClr val="C00000"/>
                        </a:solidFill>
                        <a:latin typeface="Cambria Math" panose="02040503050406030204" pitchFamily="18" charset="0"/>
                      </a:rPr>
                      <m:t>𝑡𝑤𝑜</m:t>
                    </m:r>
                    <m:r>
                      <a:rPr lang="en-US" sz="1800" i="1">
                        <a:solidFill>
                          <a:srgbClr val="C00000"/>
                        </a:solidFill>
                        <a:latin typeface="Cambria Math" panose="02040503050406030204" pitchFamily="18" charset="0"/>
                      </a:rPr>
                      <m:t> </m:t>
                    </m:r>
                    <m:r>
                      <a:rPr lang="en-US" sz="1800" i="1">
                        <a:solidFill>
                          <a:srgbClr val="C00000"/>
                        </a:solidFill>
                        <a:latin typeface="Cambria Math" panose="02040503050406030204" pitchFamily="18" charset="0"/>
                      </a:rPr>
                      <m:t>𝑙𝑒𝑣𝑒𝑙𝑠</m:t>
                    </m:r>
                  </m:oMath>
                </a14:m>
                <a:r>
                  <a:rPr lang="en-US" sz="1800" dirty="0">
                    <a:solidFill>
                      <a:srgbClr val="C00000"/>
                    </a:solidFill>
                  </a:rPr>
                  <a:t> </a:t>
                </a:r>
              </a:p>
            </p:txBody>
          </p:sp>
        </mc:Choice>
        <mc:Fallback xmlns="">
          <p:sp>
            <p:nvSpPr>
              <p:cNvPr id="5" name="TextBox 4">
                <a:extLst>
                  <a:ext uri="{FF2B5EF4-FFF2-40B4-BE49-F238E27FC236}">
                    <a16:creationId xmlns:a16="http://schemas.microsoft.com/office/drawing/2014/main" id="{C11B7A80-0CAD-9040-9F44-2574A0FDD34A}"/>
                  </a:ext>
                </a:extLst>
              </p:cNvPr>
              <p:cNvSpPr txBox="1">
                <a:spLocks noRot="1" noChangeAspect="1" noMove="1" noResize="1" noEditPoints="1" noAdjustHandles="1" noChangeArrowheads="1" noChangeShapeType="1" noTextEdit="1"/>
              </p:cNvSpPr>
              <p:nvPr/>
            </p:nvSpPr>
            <p:spPr>
              <a:xfrm>
                <a:off x="914400" y="4237722"/>
                <a:ext cx="5025160" cy="1200329"/>
              </a:xfrm>
              <a:prstGeom prst="rect">
                <a:avLst/>
              </a:prstGeom>
              <a:blipFill>
                <a:blip r:embed="rId4"/>
                <a:stretch>
                  <a:fillRect l="-1010" t="-2105" b="-4211"/>
                </a:stretch>
              </a:blipFill>
            </p:spPr>
            <p:txBody>
              <a:bodyPr/>
              <a:lstStyle/>
              <a:p>
                <a:r>
                  <a:rPr lang="en-US">
                    <a:noFill/>
                  </a:rPr>
                  <a:t> </a:t>
                </a:r>
              </a:p>
            </p:txBody>
          </p:sp>
        </mc:Fallback>
      </mc:AlternateContent>
    </p:spTree>
    <p:extLst>
      <p:ext uri="{BB962C8B-B14F-4D97-AF65-F5344CB8AC3E}">
        <p14:creationId xmlns:p14="http://schemas.microsoft.com/office/powerpoint/2010/main" val="395756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35BE-4BBA-9346-9610-252AC6A580D9}"/>
              </a:ext>
            </a:extLst>
          </p:cNvPr>
          <p:cNvSpPr>
            <a:spLocks noGrp="1"/>
          </p:cNvSpPr>
          <p:nvPr>
            <p:ph type="title"/>
          </p:nvPr>
        </p:nvSpPr>
        <p:spPr/>
        <p:txBody>
          <a:bodyPr/>
          <a:lstStyle/>
          <a:p>
            <a:r>
              <a:rPr lang="en-US" dirty="0"/>
              <a:t>Definitions of temperature scales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AF601E-8487-5043-9C65-40D569E91172}"/>
                  </a:ext>
                </a:extLst>
              </p:cNvPr>
              <p:cNvSpPr>
                <a:spLocks noGrp="1"/>
              </p:cNvSpPr>
              <p:nvPr>
                <p:ph idx="1"/>
              </p:nvPr>
            </p:nvSpPr>
            <p:spPr>
              <a:xfrm>
                <a:off x="381000" y="571500"/>
                <a:ext cx="5962650" cy="4693593"/>
              </a:xfrm>
            </p:spPr>
            <p:txBody>
              <a:bodyPr/>
              <a:lstStyle/>
              <a:p>
                <a:r>
                  <a:rPr lang="en-US" sz="2000" dirty="0"/>
                  <a:t>Temperatures scales are defined by the </a:t>
                </a:r>
                <a:r>
                  <a:rPr lang="en-US" sz="2000" u="sng" dirty="0"/>
                  <a:t>properties/</a:t>
                </a:r>
                <a:r>
                  <a:rPr lang="en-US" sz="2000" u="sng" dirty="0" err="1"/>
                  <a:t>behaviour</a:t>
                </a:r>
                <a:r>
                  <a:rPr lang="en-US" sz="2000" u="sng" dirty="0"/>
                  <a:t> of some matters</a:t>
                </a:r>
                <a:r>
                  <a:rPr lang="en-US" sz="2000" dirty="0"/>
                  <a:t>.</a:t>
                </a:r>
              </a:p>
              <a:p>
                <a:r>
                  <a:rPr lang="en-US" sz="2000" dirty="0" err="1">
                    <a:solidFill>
                      <a:srgbClr val="FF0000"/>
                    </a:solidFill>
                  </a:rPr>
                  <a:t>Celcius</a:t>
                </a:r>
                <a:r>
                  <a:rPr lang="en-US" sz="2000" dirty="0">
                    <a:solidFill>
                      <a:srgbClr val="FF0000"/>
                    </a:solidFill>
                  </a:rPr>
                  <a:t> </a:t>
                </a:r>
                <a:r>
                  <a:rPr lang="en-US" sz="2000" dirty="0"/>
                  <a:t>scale (degree C) is defined by the </a:t>
                </a:r>
                <a:r>
                  <a:rPr lang="en-US" sz="2000" dirty="0">
                    <a:solidFill>
                      <a:srgbClr val="FF0000"/>
                    </a:solidFill>
                  </a:rPr>
                  <a:t>properties of water </a:t>
                </a:r>
                <a:r>
                  <a:rPr lang="en-US" sz="2000" dirty="0"/>
                  <a:t>(the melting of ice and boiling of water). The temperature of melting ice is called 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Boiling water at atmospheric pressure is called 100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t>
                </a:r>
              </a:p>
              <a:p>
                <a:r>
                  <a:rPr lang="en-US" sz="2000" dirty="0">
                    <a:solidFill>
                      <a:srgbClr val="FF0000"/>
                    </a:solidFill>
                    <a:ea typeface="Cambria Math" panose="02040503050406030204" pitchFamily="18" charset="0"/>
                  </a:rPr>
                  <a:t>Fahrenheit</a:t>
                </a:r>
                <a:r>
                  <a:rPr lang="en-US" sz="2000" dirty="0">
                    <a:ea typeface="Cambria Math" panose="02040503050406030204" pitchFamily="18" charset="0"/>
                  </a:rPr>
                  <a:t> Scale: </a:t>
                </a:r>
                <a14:m>
                  <m:oMath xmlns:m="http://schemas.openxmlformats.org/officeDocument/2006/math">
                    <m:r>
                      <a:rPr lang="en-US" sz="2000" i="1">
                        <a:latin typeface="Cambria Math" panose="02040503050406030204" pitchFamily="18" charset="0"/>
                        <a:ea typeface="Cambria Math" panose="02040503050406030204" pitchFamily="18" charset="0"/>
                      </a:rPr>
                      <m:t>0℉</m:t>
                    </m:r>
                  </m:oMath>
                </a14:m>
                <a:r>
                  <a:rPr lang="en-US" sz="2000" dirty="0"/>
                  <a:t> is defined as the temperature of </a:t>
                </a:r>
                <a:r>
                  <a:rPr lang="en-US" sz="2000" dirty="0">
                    <a:solidFill>
                      <a:srgbClr val="FF0000"/>
                    </a:solidFill>
                  </a:rPr>
                  <a:t>a mixture of ice, water and ammonium chloride</a:t>
                </a:r>
                <a:r>
                  <a:rPr lang="en-US" sz="2000" dirty="0"/>
                  <a:t>. 96</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is defined as the average </a:t>
                </a:r>
                <a:r>
                  <a:rPr lang="en-US" sz="2000" dirty="0">
                    <a:solidFill>
                      <a:srgbClr val="FF0000"/>
                    </a:solidFill>
                  </a:rPr>
                  <a:t>body temperature</a:t>
                </a:r>
                <a:r>
                  <a:rPr lang="en-US" sz="2000" dirty="0"/>
                  <a:t>.</a:t>
                </a:r>
              </a:p>
              <a:p>
                <a:r>
                  <a:rPr lang="en-US" sz="2000" dirty="0"/>
                  <a:t>In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melting ice is 32</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and boiling water is 212</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endParaRPr lang="en-US" sz="2000" dirty="0"/>
              </a:p>
            </p:txBody>
          </p:sp>
        </mc:Choice>
        <mc:Fallback xmlns="">
          <p:sp>
            <p:nvSpPr>
              <p:cNvPr id="3" name="Content Placeholder 2">
                <a:extLst>
                  <a:ext uri="{FF2B5EF4-FFF2-40B4-BE49-F238E27FC236}">
                    <a16:creationId xmlns:a16="http://schemas.microsoft.com/office/drawing/2014/main" id="{A8AF601E-8487-5043-9C65-40D569E91172}"/>
                  </a:ext>
                </a:extLst>
              </p:cNvPr>
              <p:cNvSpPr>
                <a:spLocks noGrp="1" noRot="1" noChangeAspect="1" noMove="1" noResize="1" noEditPoints="1" noAdjustHandles="1" noChangeArrowheads="1" noChangeShapeType="1" noTextEdit="1"/>
              </p:cNvSpPr>
              <p:nvPr>
                <p:ph idx="1"/>
              </p:nvPr>
            </p:nvSpPr>
            <p:spPr>
              <a:xfrm>
                <a:off x="381000" y="571500"/>
                <a:ext cx="5962650" cy="4693593"/>
              </a:xfrm>
              <a:blipFill>
                <a:blip r:embed="rId2"/>
                <a:stretch>
                  <a:fillRect l="-1062" t="-539" r="-148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86DECF9-5C14-5E47-B7B3-59A23D01F803}"/>
              </a:ext>
            </a:extLst>
          </p:cNvPr>
          <p:cNvPicPr>
            <a:picLocks noChangeAspect="1"/>
          </p:cNvPicPr>
          <p:nvPr/>
        </p:nvPicPr>
        <p:blipFill>
          <a:blip r:embed="rId3"/>
          <a:stretch>
            <a:fillRect/>
          </a:stretch>
        </p:blipFill>
        <p:spPr>
          <a:xfrm>
            <a:off x="6499562" y="615836"/>
            <a:ext cx="1882437" cy="1171294"/>
          </a:xfrm>
          <a:prstGeom prst="rect">
            <a:avLst/>
          </a:prstGeom>
        </p:spPr>
      </p:pic>
      <p:pic>
        <p:nvPicPr>
          <p:cNvPr id="5" name="Picture 4">
            <a:extLst>
              <a:ext uri="{FF2B5EF4-FFF2-40B4-BE49-F238E27FC236}">
                <a16:creationId xmlns:a16="http://schemas.microsoft.com/office/drawing/2014/main" id="{928C99B6-2FE5-E747-B377-3D4B64EC57CC}"/>
              </a:ext>
            </a:extLst>
          </p:cNvPr>
          <p:cNvPicPr>
            <a:picLocks noChangeAspect="1"/>
          </p:cNvPicPr>
          <p:nvPr/>
        </p:nvPicPr>
        <p:blipFill>
          <a:blip r:embed="rId4"/>
          <a:stretch>
            <a:fillRect/>
          </a:stretch>
        </p:blipFill>
        <p:spPr>
          <a:xfrm>
            <a:off x="6499564" y="1804522"/>
            <a:ext cx="1653836" cy="1438119"/>
          </a:xfrm>
          <a:prstGeom prst="rect">
            <a:avLst/>
          </a:prstGeom>
        </p:spPr>
      </p:pic>
      <p:pic>
        <p:nvPicPr>
          <p:cNvPr id="6" name="Picture 5">
            <a:extLst>
              <a:ext uri="{FF2B5EF4-FFF2-40B4-BE49-F238E27FC236}">
                <a16:creationId xmlns:a16="http://schemas.microsoft.com/office/drawing/2014/main" id="{FEB2620F-C65D-6545-A16D-A95795FFACAF}"/>
              </a:ext>
            </a:extLst>
          </p:cNvPr>
          <p:cNvPicPr>
            <a:picLocks noChangeAspect="1"/>
          </p:cNvPicPr>
          <p:nvPr/>
        </p:nvPicPr>
        <p:blipFill>
          <a:blip r:embed="rId5"/>
          <a:stretch>
            <a:fillRect/>
          </a:stretch>
        </p:blipFill>
        <p:spPr>
          <a:xfrm>
            <a:off x="7000407" y="3467100"/>
            <a:ext cx="880745" cy="2085975"/>
          </a:xfrm>
          <a:prstGeom prst="rect">
            <a:avLst/>
          </a:prstGeom>
        </p:spPr>
      </p:pic>
    </p:spTree>
    <p:extLst>
      <p:ext uri="{BB962C8B-B14F-4D97-AF65-F5344CB8AC3E}">
        <p14:creationId xmlns:p14="http://schemas.microsoft.com/office/powerpoint/2010/main" val="401483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TVERSION" val="XP"/>
  <p:tag name="ISGAMESHOW" val="False"/>
</p:tagLst>
</file>

<file path=ppt/tags/tag2.xml><?xml version="1.0" encoding="utf-8"?>
<p:tagLst xmlns:a="http://schemas.openxmlformats.org/drawingml/2006/main" xmlns:r="http://schemas.openxmlformats.org/officeDocument/2006/relationships" xmlns:p="http://schemas.openxmlformats.org/presentationml/2006/main">
  <p:tag name="TBTEXT" val=""/>
</p:tagLst>
</file>

<file path=ppt/theme/theme1.xml><?xml version="1.0" encoding="utf-8"?>
<a:theme xmlns:a="http://schemas.openxmlformats.org/drawingml/2006/main" name="C6eActiveLectureQuestions">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22575</TotalTime>
  <Words>4710</Words>
  <Application>Microsoft Macintosh PowerPoint</Application>
  <PresentationFormat>On-screen Show (16:10)</PresentationFormat>
  <Paragraphs>365</Paragraphs>
  <Slides>68</Slides>
  <Notes>40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4" baseType="lpstr">
      <vt:lpstr>Arial</vt:lpstr>
      <vt:lpstr>Cambria Math</vt:lpstr>
      <vt:lpstr>Times</vt:lpstr>
      <vt:lpstr>Times New Roman</vt:lpstr>
      <vt:lpstr>C6eActiveLectureQuestions</vt:lpstr>
      <vt:lpstr>Equation</vt:lpstr>
      <vt:lpstr>AP 1201 Chapter 6</vt:lpstr>
      <vt:lpstr>Why do we need to study heat? </vt:lpstr>
      <vt:lpstr>topics</vt:lpstr>
      <vt:lpstr>What is Heat?</vt:lpstr>
      <vt:lpstr>How do we use Heat?</vt:lpstr>
      <vt:lpstr>Hotness and Temperature</vt:lpstr>
      <vt:lpstr>Temperature and Thermometer</vt:lpstr>
      <vt:lpstr>Gas Thermometer</vt:lpstr>
      <vt:lpstr>Definitions of temperature scales</vt:lpstr>
      <vt:lpstr>Absolute Temperature scale</vt:lpstr>
      <vt:lpstr>Temperature conversions</vt:lpstr>
      <vt:lpstr>Temperature and Direction of heat flow</vt:lpstr>
      <vt:lpstr>“Thermal Equilibrium”</vt:lpstr>
      <vt:lpstr>Thermal equilibrium in temperature measurement</vt:lpstr>
      <vt:lpstr>The zeroth law of thermodynamics</vt:lpstr>
      <vt:lpstr>Consequence of zero law</vt:lpstr>
      <vt:lpstr>Heat is energy: Experimental Proof</vt:lpstr>
      <vt:lpstr>Atomic/molecular model of matter and Internal Energy</vt:lpstr>
      <vt:lpstr>Internal energy and heat</vt:lpstr>
      <vt:lpstr>Thermal state</vt:lpstr>
      <vt:lpstr>State variable</vt:lpstr>
      <vt:lpstr>Other state variables</vt:lpstr>
      <vt:lpstr>Thermal expansion (change in thermal state)</vt:lpstr>
      <vt:lpstr>Linear thermal expansion</vt:lpstr>
      <vt:lpstr>Thermal expansion: Molecular/Atomic Model of matters</vt:lpstr>
      <vt:lpstr>Molecular basis for thermal expansion</vt:lpstr>
      <vt:lpstr>Atomic explanation of thermal expansion</vt:lpstr>
      <vt:lpstr>Expanding holes and volume expansion</vt:lpstr>
      <vt:lpstr>Coefficients of expansion</vt:lpstr>
      <vt:lpstr>Thermal expansion of water</vt:lpstr>
      <vt:lpstr>Why the bridge has a gap?  Why the tracks are bent?</vt:lpstr>
      <vt:lpstr>Thermal stress</vt:lpstr>
      <vt:lpstr>Stress</vt:lpstr>
      <vt:lpstr>PowerPoint Presentation</vt:lpstr>
      <vt:lpstr>PowerPoint Presentation</vt:lpstr>
      <vt:lpstr>Quantity of heat for temperature change</vt:lpstr>
      <vt:lpstr>Specific heat</vt:lpstr>
      <vt:lpstr>Phase changes</vt:lpstr>
      <vt:lpstr>PowerPoint Presentation</vt:lpstr>
      <vt:lpstr>Heats of Fusion and Heats of Vaporization</vt:lpstr>
      <vt:lpstr>Conduction of heat</vt:lpstr>
      <vt:lpstr>Heat conduction mechanism</vt:lpstr>
      <vt:lpstr>Convection of heat</vt:lpstr>
      <vt:lpstr>Radiation emitted by objects</vt:lpstr>
      <vt:lpstr>Radiation of heat</vt:lpstr>
      <vt:lpstr>PowerPoint Presentation</vt:lpstr>
      <vt:lpstr>Radiation and climate change</vt:lpstr>
      <vt:lpstr>Some examples of thermal expansion</vt:lpstr>
      <vt:lpstr>Some examples of thermal expansion</vt:lpstr>
      <vt:lpstr>Some examples of thermal expansion</vt:lpstr>
      <vt:lpstr>Example 17.4: Thermal stress</vt:lpstr>
      <vt:lpstr>Quantity of heat</vt:lpstr>
      <vt:lpstr>Quantity of heat</vt:lpstr>
      <vt:lpstr>Heat calculations</vt:lpstr>
      <vt:lpstr>Heat calculations</vt:lpstr>
      <vt:lpstr>Heat calculations</vt:lpstr>
      <vt:lpstr>Heat calculations</vt:lpstr>
      <vt:lpstr>Heat calculations</vt:lpstr>
      <vt:lpstr>Example 17.11: Conduction into a picnic cooler</vt:lpstr>
      <vt:lpstr>Conduction through two bars that are end-to-end</vt:lpstr>
      <vt:lpstr>More conduction through two bars</vt:lpstr>
      <vt:lpstr>Radiation of heat</vt:lpstr>
      <vt:lpstr>PowerPoint Presentation</vt:lpstr>
      <vt:lpstr>PowerPoint Presentation</vt:lpstr>
      <vt:lpstr>PowerPoint Presentation</vt:lpstr>
      <vt:lpstr>PowerPoint Presentation</vt:lpstr>
      <vt:lpstr>PowerPoint Presentation</vt:lpstr>
      <vt:lpstr>PowerPoint Presentation</vt:lpstr>
    </vt:vector>
  </TitlesOfParts>
  <Company>Benjamin Cummings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slide</dc:title>
  <dc:creator>BCP User</dc:creator>
  <cp:lastModifiedBy>Prof. CHAN Kwok Sum</cp:lastModifiedBy>
  <cp:revision>756</cp:revision>
  <cp:lastPrinted>2006-11-21T16:50:10Z</cp:lastPrinted>
  <dcterms:created xsi:type="dcterms:W3CDTF">2002-07-11T17:04:39Z</dcterms:created>
  <dcterms:modified xsi:type="dcterms:W3CDTF">2021-03-04T07:16:45Z</dcterms:modified>
</cp:coreProperties>
</file>